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60" r:id="rId5"/>
    <p:sldId id="285" r:id="rId6"/>
    <p:sldId id="286" r:id="rId7"/>
    <p:sldId id="265" r:id="rId8"/>
    <p:sldId id="284" r:id="rId9"/>
    <p:sldId id="283" r:id="rId10"/>
    <p:sldId id="268" r:id="rId11"/>
    <p:sldId id="271" r:id="rId12"/>
    <p:sldId id="272" r:id="rId13"/>
    <p:sldId id="279" r:id="rId14"/>
    <p:sldId id="280" r:id="rId15"/>
    <p:sldId id="281" r:id="rId16"/>
    <p:sldId id="282" r:id="rId17"/>
    <p:sldId id="274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9791"/>
    <a:srgbClr val="30B08C"/>
    <a:srgbClr val="3CA5DD"/>
    <a:srgbClr val="223E4C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91" autoAdjust="0"/>
    <p:restoredTop sz="92718" autoAdjust="0"/>
  </p:normalViewPr>
  <p:slideViewPr>
    <p:cSldViewPr snapToGrid="0" snapToObjects="1" showGuides="1">
      <p:cViewPr varScale="1">
        <p:scale>
          <a:sx n="68" d="100"/>
          <a:sy n="68" d="100"/>
        </p:scale>
        <p:origin x="-3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C2DD-67A5-684E-B4B0-295735A1ED00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712F-90E8-1D4D-B9AB-639BB20B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7FC9-6883-E444-8AF6-14248BDB2C72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5B9B-9EE5-E040-8468-97B50564C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B9B-9EE5-E040-8468-97B50564C6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B9B-9EE5-E040-8468-97B50564C6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9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B9B-9EE5-E040-8468-97B50564C6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9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B9B-9EE5-E040-8468-97B50564C6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1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  <a:endParaRPr lang="en-US" sz="20000" b="1" dirty="0">
              <a:solidFill>
                <a:schemeClr val="bg1"/>
              </a:solidFill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Nam,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sapid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 </a:t>
            </a:r>
            <a:r>
              <a:rPr lang="en-US" dirty="0" err="1" smtClean="0"/>
              <a:t>iscil</a:t>
            </a:r>
            <a:r>
              <a:rPr lang="en-US" dirty="0" smtClean="0"/>
              <a:t> </a:t>
            </a:r>
            <a:r>
              <a:rPr lang="en-US" dirty="0" err="1" smtClean="0"/>
              <a:t>inime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expliquis</a:t>
            </a:r>
            <a:r>
              <a:rPr lang="en-US" dirty="0" smtClean="0"/>
              <a:t> </a:t>
            </a:r>
            <a:r>
              <a:rPr lang="en-US" dirty="0" err="1" smtClean="0"/>
              <a:t>audi</a:t>
            </a:r>
            <a:r>
              <a:rPr lang="en-US" dirty="0" smtClean="0"/>
              <a:t> nus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r>
              <a:rPr lang="en-US" dirty="0" err="1" smtClean="0"/>
              <a:t>optaquam</a:t>
            </a:r>
            <a:r>
              <a:rPr lang="en-US" dirty="0" smtClean="0"/>
              <a:t> </a:t>
            </a:r>
            <a:r>
              <a:rPr lang="en-US" dirty="0" err="1" smtClean="0"/>
              <a:t>aligent</a:t>
            </a:r>
            <a:r>
              <a:rPr lang="en-US" dirty="0" smtClean="0"/>
              <a:t> </a:t>
            </a:r>
            <a:r>
              <a:rPr lang="en-US" dirty="0" err="1" smtClean="0"/>
              <a:t>otatemquam</a:t>
            </a:r>
            <a:r>
              <a:rPr lang="en-US" dirty="0" smtClean="0"/>
              <a:t> lab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hiciis</a:t>
            </a:r>
            <a:r>
              <a:rPr lang="en-US" dirty="0" smtClean="0"/>
              <a:t> </a:t>
            </a:r>
            <a:r>
              <a:rPr lang="en-US" dirty="0" err="1" smtClean="0"/>
              <a:t>quidebis</a:t>
            </a:r>
            <a:r>
              <a:rPr lang="en-US" dirty="0" smtClean="0"/>
              <a:t> a </a:t>
            </a:r>
            <a:r>
              <a:rPr lang="en-US" dirty="0" err="1" smtClean="0"/>
              <a:t>velendae</a:t>
            </a:r>
            <a:r>
              <a:rPr lang="en-US" dirty="0" smtClean="0"/>
              <a:t>. </a:t>
            </a:r>
            <a:r>
              <a:rPr lang="en-US" dirty="0" err="1" smtClean="0"/>
              <a:t>Temquas</a:t>
            </a:r>
            <a:r>
              <a:rPr lang="en-US" dirty="0" smtClean="0"/>
              <a:t> </a:t>
            </a:r>
            <a:r>
              <a:rPr lang="en-US" dirty="0" err="1" smtClean="0"/>
              <a:t>itatur</a:t>
            </a:r>
            <a:r>
              <a:rPr lang="en-US" dirty="0" smtClean="0"/>
              <a:t>,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eost</a:t>
            </a:r>
            <a:r>
              <a:rPr lang="en-US" dirty="0" smtClean="0"/>
              <a:t> </a:t>
            </a:r>
            <a:r>
              <a:rPr lang="en-US" dirty="0" err="1" smtClean="0"/>
              <a:t>atquamusa</a:t>
            </a:r>
            <a:r>
              <a:rPr lang="en-US" dirty="0" smtClean="0"/>
              <a:t> sum </a:t>
            </a:r>
            <a:r>
              <a:rPr lang="en-US" dirty="0" err="1" smtClean="0"/>
              <a:t>quiandae</a:t>
            </a:r>
            <a:r>
              <a:rPr lang="en-US" dirty="0" smtClean="0"/>
              <a:t> am,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ecuptatquia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</a:t>
            </a:r>
            <a:r>
              <a:rPr lang="en-US" dirty="0" err="1" smtClean="0"/>
              <a:t>quaeriam</a:t>
            </a:r>
            <a:r>
              <a:rPr lang="en-US" dirty="0" smtClean="0"/>
              <a:t>, sin </a:t>
            </a:r>
            <a:r>
              <a:rPr lang="en-US" dirty="0" err="1" smtClean="0"/>
              <a:t>nobitat</a:t>
            </a:r>
            <a:r>
              <a:rPr lang="en-US" dirty="0" smtClean="0"/>
              <a:t>.”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(2017)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9961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11606356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2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4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109854" y="-159328"/>
            <a:ext cx="6484961" cy="7176655"/>
          </a:xfrm>
          <a:prstGeom prst="rect">
            <a:avLst/>
          </a:prstGeom>
          <a:gradFill>
            <a:gsLst>
              <a:gs pos="0">
                <a:srgbClr val="48B5E4">
                  <a:lumMod val="0"/>
                  <a:lumOff val="100000"/>
                  <a:alpha val="30000"/>
                </a:srgbClr>
              </a:gs>
              <a:gs pos="0">
                <a:srgbClr val="30B08C"/>
              </a:gs>
              <a:gs pos="100000">
                <a:srgbClr val="48B5E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4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5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7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image here at 30% transparency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mtClean="0"/>
              <a:t>Title </a:t>
            </a:r>
            <a:r>
              <a:rPr lang="en-US" dirty="0" smtClean="0"/>
              <a:t>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image here at 30% transparency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 smtClean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Title in sentence case</a:t>
            </a:r>
          </a:p>
          <a:p>
            <a:pPr lvl="0"/>
            <a:endParaRPr lang="en-US" dirty="0" smtClean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 smtClean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1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  <a:endParaRPr lang="en-US" sz="20000" b="1" dirty="0">
              <a:solidFill>
                <a:schemeClr val="bg1"/>
              </a:solidFill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Nam,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sapid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 </a:t>
            </a:r>
            <a:r>
              <a:rPr lang="en-US" dirty="0" err="1" smtClean="0"/>
              <a:t>iscil</a:t>
            </a:r>
            <a:r>
              <a:rPr lang="en-US" dirty="0" smtClean="0"/>
              <a:t> </a:t>
            </a:r>
            <a:r>
              <a:rPr lang="en-US" dirty="0" err="1" smtClean="0"/>
              <a:t>inime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expliquis</a:t>
            </a:r>
            <a:r>
              <a:rPr lang="en-US" dirty="0" smtClean="0"/>
              <a:t> </a:t>
            </a:r>
            <a:r>
              <a:rPr lang="en-US" dirty="0" err="1" smtClean="0"/>
              <a:t>audi</a:t>
            </a:r>
            <a:r>
              <a:rPr lang="en-US" dirty="0" smtClean="0"/>
              <a:t> nus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r>
              <a:rPr lang="en-US" dirty="0" err="1" smtClean="0"/>
              <a:t>optaquam</a:t>
            </a:r>
            <a:r>
              <a:rPr lang="en-US" dirty="0" smtClean="0"/>
              <a:t> </a:t>
            </a:r>
            <a:r>
              <a:rPr lang="en-US" dirty="0" err="1" smtClean="0"/>
              <a:t>aligent</a:t>
            </a:r>
            <a:r>
              <a:rPr lang="en-US" dirty="0" smtClean="0"/>
              <a:t> </a:t>
            </a:r>
            <a:r>
              <a:rPr lang="en-US" dirty="0" err="1" smtClean="0"/>
              <a:t>otatemquam</a:t>
            </a:r>
            <a:r>
              <a:rPr lang="en-US" dirty="0" smtClean="0"/>
              <a:t> lab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hiciis</a:t>
            </a:r>
            <a:r>
              <a:rPr lang="en-US" dirty="0" smtClean="0"/>
              <a:t> </a:t>
            </a:r>
            <a:r>
              <a:rPr lang="en-US" dirty="0" err="1" smtClean="0"/>
              <a:t>quidebis</a:t>
            </a:r>
            <a:r>
              <a:rPr lang="en-US" dirty="0" smtClean="0"/>
              <a:t> a </a:t>
            </a:r>
            <a:r>
              <a:rPr lang="en-US" dirty="0" err="1" smtClean="0"/>
              <a:t>velendae</a:t>
            </a:r>
            <a:r>
              <a:rPr lang="en-US" dirty="0" smtClean="0"/>
              <a:t>. </a:t>
            </a:r>
            <a:r>
              <a:rPr lang="en-US" dirty="0" err="1" smtClean="0"/>
              <a:t>Temquas</a:t>
            </a:r>
            <a:r>
              <a:rPr lang="en-US" dirty="0" smtClean="0"/>
              <a:t> </a:t>
            </a:r>
            <a:r>
              <a:rPr lang="en-US" dirty="0" err="1" smtClean="0"/>
              <a:t>itatur</a:t>
            </a:r>
            <a:r>
              <a:rPr lang="en-US" dirty="0" smtClean="0"/>
              <a:t>,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eost</a:t>
            </a:r>
            <a:r>
              <a:rPr lang="en-US" dirty="0" smtClean="0"/>
              <a:t> </a:t>
            </a:r>
            <a:r>
              <a:rPr lang="en-US" dirty="0" err="1" smtClean="0"/>
              <a:t>atquamusa</a:t>
            </a:r>
            <a:r>
              <a:rPr lang="en-US" dirty="0" smtClean="0"/>
              <a:t> sum </a:t>
            </a:r>
            <a:r>
              <a:rPr lang="en-US" dirty="0" err="1" smtClean="0"/>
              <a:t>quiandae</a:t>
            </a:r>
            <a:r>
              <a:rPr lang="en-US" dirty="0" smtClean="0"/>
              <a:t> am, </a:t>
            </a:r>
            <a:r>
              <a:rPr lang="en-US" dirty="0" err="1" smtClean="0"/>
              <a:t>eum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ecuptatquia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.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</a:t>
            </a:r>
            <a:r>
              <a:rPr lang="en-US" dirty="0" err="1" smtClean="0"/>
              <a:t>quaeriam</a:t>
            </a:r>
            <a:r>
              <a:rPr lang="en-US" dirty="0" smtClean="0"/>
              <a:t>, sin </a:t>
            </a:r>
            <a:r>
              <a:rPr lang="en-US" dirty="0" err="1" smtClean="0"/>
              <a:t>nobitat</a:t>
            </a:r>
            <a:r>
              <a:rPr lang="en-US" dirty="0" smtClean="0"/>
              <a:t>.”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Eosa</a:t>
            </a:r>
            <a:r>
              <a:rPr lang="en-US" dirty="0" smtClean="0"/>
              <a:t> </a:t>
            </a:r>
            <a:r>
              <a:rPr lang="en-US" dirty="0" err="1" smtClean="0"/>
              <a:t>Dolorum</a:t>
            </a:r>
            <a:r>
              <a:rPr lang="en-US" dirty="0" smtClean="0"/>
              <a:t> (2017)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0" r:id="rId8"/>
    <p:sldLayoutId id="2147483656" r:id="rId9"/>
    <p:sldLayoutId id="2147483662" r:id="rId10"/>
    <p:sldLayoutId id="2147483659" r:id="rId11"/>
    <p:sldLayoutId id="2147483658" r:id="rId12"/>
    <p:sldLayoutId id="2147483660" r:id="rId13"/>
    <p:sldLayoutId id="2147483661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orient="horz" pos="459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1139" userDrawn="1">
          <p15:clr>
            <a:srgbClr val="F26B43"/>
          </p15:clr>
        </p15:guide>
        <p15:guide id="6" orient="horz" pos="1366" userDrawn="1">
          <p15:clr>
            <a:srgbClr val="F26B43"/>
          </p15:clr>
        </p15:guide>
        <p15:guide id="7" orient="horz" pos="1593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  <p15:guide id="9" orient="horz" pos="2047" userDrawn="1">
          <p15:clr>
            <a:srgbClr val="F26B43"/>
          </p15:clr>
        </p15:guide>
        <p15:guide id="10" orient="horz" pos="2273" userDrawn="1">
          <p15:clr>
            <a:srgbClr val="F26B43"/>
          </p15:clr>
        </p15:guide>
        <p15:guide id="11" orient="horz" pos="2500" userDrawn="1">
          <p15:clr>
            <a:srgbClr val="F26B43"/>
          </p15:clr>
        </p15:guide>
        <p15:guide id="12" orient="horz" pos="2727" userDrawn="1">
          <p15:clr>
            <a:srgbClr val="F26B43"/>
          </p15:clr>
        </p15:guide>
        <p15:guide id="13" orient="horz" pos="2954" userDrawn="1">
          <p15:clr>
            <a:srgbClr val="F26B43"/>
          </p15:clr>
        </p15:guide>
        <p15:guide id="14" orient="horz" pos="3181" userDrawn="1">
          <p15:clr>
            <a:srgbClr val="F26B43"/>
          </p15:clr>
        </p15:guide>
        <p15:guide id="15" orient="horz" pos="3407" userDrawn="1">
          <p15:clr>
            <a:srgbClr val="F26B43"/>
          </p15:clr>
        </p15:guide>
        <p15:guide id="16" orient="horz" pos="3634" userDrawn="1">
          <p15:clr>
            <a:srgbClr val="F26B43"/>
          </p15:clr>
        </p15:guide>
        <p15:guide id="17" orient="horz" pos="3861" userDrawn="1">
          <p15:clr>
            <a:srgbClr val="F26B43"/>
          </p15:clr>
        </p15:guide>
        <p15:guide id="18" orient="horz" pos="4088" userDrawn="1">
          <p15:clr>
            <a:srgbClr val="F26B43"/>
          </p15:clr>
        </p15:guide>
        <p15:guide id="19" orient="horz" pos="4320" userDrawn="1">
          <p15:clr>
            <a:srgbClr val="F26B43"/>
          </p15:clr>
        </p15:guide>
        <p15:guide id="20" orient="horz" pos="5" userDrawn="1">
          <p15:clr>
            <a:srgbClr val="F26B43"/>
          </p15:clr>
        </p15:guide>
        <p15:guide id="21" userDrawn="1">
          <p15:clr>
            <a:srgbClr val="F26B43"/>
          </p15:clr>
        </p15:guide>
        <p15:guide id="22" pos="211" userDrawn="1">
          <p15:clr>
            <a:srgbClr val="F26B43"/>
          </p15:clr>
        </p15:guide>
        <p15:guide id="23" pos="438" userDrawn="1">
          <p15:clr>
            <a:srgbClr val="F26B43"/>
          </p15:clr>
        </p15:guide>
        <p15:guide id="24" pos="665" userDrawn="1">
          <p15:clr>
            <a:srgbClr val="F26B43"/>
          </p15:clr>
        </p15:guide>
        <p15:guide id="25" pos="892" userDrawn="1">
          <p15:clr>
            <a:srgbClr val="F26B43"/>
          </p15:clr>
        </p15:guide>
        <p15:guide id="26" pos="1118" userDrawn="1">
          <p15:clr>
            <a:srgbClr val="F26B43"/>
          </p15:clr>
        </p15:guide>
        <p15:guide id="27" pos="1345" userDrawn="1">
          <p15:clr>
            <a:srgbClr val="F26B43"/>
          </p15:clr>
        </p15:guide>
        <p15:guide id="28" pos="1572" userDrawn="1">
          <p15:clr>
            <a:srgbClr val="F26B43"/>
          </p15:clr>
        </p15:guide>
        <p15:guide id="29" pos="1799" userDrawn="1">
          <p15:clr>
            <a:srgbClr val="F26B43"/>
          </p15:clr>
        </p15:guide>
        <p15:guide id="30" pos="2026" userDrawn="1">
          <p15:clr>
            <a:srgbClr val="F26B43"/>
          </p15:clr>
        </p15:guide>
        <p15:guide id="31" pos="2252" userDrawn="1">
          <p15:clr>
            <a:srgbClr val="F26B43"/>
          </p15:clr>
        </p15:guide>
        <p15:guide id="32" pos="2479" userDrawn="1">
          <p15:clr>
            <a:srgbClr val="F26B43"/>
          </p15:clr>
        </p15:guide>
        <p15:guide id="33" pos="2706" userDrawn="1">
          <p15:clr>
            <a:srgbClr val="F26B43"/>
          </p15:clr>
        </p15:guide>
        <p15:guide id="34" pos="2933" userDrawn="1">
          <p15:clr>
            <a:srgbClr val="F26B43"/>
          </p15:clr>
        </p15:guide>
        <p15:guide id="35" pos="3160" userDrawn="1">
          <p15:clr>
            <a:srgbClr val="F26B43"/>
          </p15:clr>
        </p15:guide>
        <p15:guide id="36" pos="3386" userDrawn="1">
          <p15:clr>
            <a:srgbClr val="F26B43"/>
          </p15:clr>
        </p15:guide>
        <p15:guide id="37" pos="3613" userDrawn="1">
          <p15:clr>
            <a:srgbClr val="F26B43"/>
          </p15:clr>
        </p15:guide>
        <p15:guide id="38" pos="3840" userDrawn="1">
          <p15:clr>
            <a:srgbClr val="F26B43"/>
          </p15:clr>
        </p15:guide>
        <p15:guide id="39" pos="4067" userDrawn="1">
          <p15:clr>
            <a:srgbClr val="F26B43"/>
          </p15:clr>
        </p15:guide>
        <p15:guide id="40" pos="4294" userDrawn="1">
          <p15:clr>
            <a:srgbClr val="F26B43"/>
          </p15:clr>
        </p15:guide>
        <p15:guide id="41" pos="4520" userDrawn="1">
          <p15:clr>
            <a:srgbClr val="F26B43"/>
          </p15:clr>
        </p15:guide>
        <p15:guide id="42" pos="4747" userDrawn="1">
          <p15:clr>
            <a:srgbClr val="F26B43"/>
          </p15:clr>
        </p15:guide>
        <p15:guide id="43" pos="4974" userDrawn="1">
          <p15:clr>
            <a:srgbClr val="F26B43"/>
          </p15:clr>
        </p15:guide>
        <p15:guide id="44" pos="5201" userDrawn="1">
          <p15:clr>
            <a:srgbClr val="F26B43"/>
          </p15:clr>
        </p15:guide>
        <p15:guide id="45" pos="5428" userDrawn="1">
          <p15:clr>
            <a:srgbClr val="F26B43"/>
          </p15:clr>
        </p15:guide>
        <p15:guide id="46" pos="5654" userDrawn="1">
          <p15:clr>
            <a:srgbClr val="F26B43"/>
          </p15:clr>
        </p15:guide>
        <p15:guide id="47" pos="5881" userDrawn="1">
          <p15:clr>
            <a:srgbClr val="F26B43"/>
          </p15:clr>
        </p15:guide>
        <p15:guide id="48" pos="6108" userDrawn="1">
          <p15:clr>
            <a:srgbClr val="F26B43"/>
          </p15:clr>
        </p15:guide>
        <p15:guide id="49" pos="6335" userDrawn="1">
          <p15:clr>
            <a:srgbClr val="F26B43"/>
          </p15:clr>
        </p15:guide>
        <p15:guide id="50" pos="6562" userDrawn="1">
          <p15:clr>
            <a:srgbClr val="F26B43"/>
          </p15:clr>
        </p15:guide>
        <p15:guide id="51" pos="6788" userDrawn="1">
          <p15:clr>
            <a:srgbClr val="F26B43"/>
          </p15:clr>
        </p15:guide>
        <p15:guide id="52" pos="7015" userDrawn="1">
          <p15:clr>
            <a:srgbClr val="F26B43"/>
          </p15:clr>
        </p15:guide>
        <p15:guide id="53" pos="7242" userDrawn="1">
          <p15:clr>
            <a:srgbClr val="F26B43"/>
          </p15:clr>
        </p15:guide>
        <p15:guide id="54" pos="7469" userDrawn="1">
          <p15:clr>
            <a:srgbClr val="F26B43"/>
          </p15:clr>
        </p15:guide>
        <p15:guide id="55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400" dirty="0" smtClean="0"/>
              <a:t>“Strategic focus and alignment”: UHC2030’s vision and offer</a:t>
            </a:r>
            <a:endParaRPr lang="en-US" sz="54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UHC2030 Steering Committee, 12-13 December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681" y="529298"/>
            <a:ext cx="11606357" cy="522931"/>
          </a:xfrm>
        </p:spPr>
        <p:txBody>
          <a:bodyPr/>
          <a:lstStyle/>
          <a:p>
            <a:r>
              <a:rPr lang="en-GB" dirty="0" smtClean="0"/>
              <a:t>1) “Voices for UHC” </a:t>
            </a:r>
            <a:r>
              <a:rPr lang="en-GB" sz="2000" dirty="0" smtClean="0"/>
              <a:t>(Indicative work areas)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5759" y="1195603"/>
            <a:ext cx="11511279" cy="3409590"/>
          </a:xfrm>
        </p:spPr>
        <p:txBody>
          <a:bodyPr/>
          <a:lstStyle/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Global </a:t>
            </a:r>
            <a:r>
              <a:rPr lang="en-US" b="1" dirty="0">
                <a:solidFill>
                  <a:srgbClr val="30B08C"/>
                </a:solidFill>
              </a:rPr>
              <a:t>advocacy</a:t>
            </a:r>
            <a:endParaRPr lang="en-US" dirty="0">
              <a:solidFill>
                <a:srgbClr val="30B08C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Ensure meaningful engagement in, and outcomes from, the UN High Level Meeting on UHC.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Contribute to better-integrated accountability for SDG3.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CSO </a:t>
            </a:r>
            <a:r>
              <a:rPr lang="en-US" b="1" dirty="0">
                <a:solidFill>
                  <a:srgbClr val="30B08C"/>
                </a:solidFill>
              </a:rPr>
              <a:t>engagement</a:t>
            </a:r>
            <a:endParaRPr lang="en-US" dirty="0">
              <a:solidFill>
                <a:srgbClr val="30B08C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Build a civil society constituency for a strong equity-focused and people-led movement for UHC, for global and country-level advocacy.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Ensure CSOs are appropriately engaged in relevant global forums and processes, e.g. SDG Action Plan, G20, G7.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Political </a:t>
            </a:r>
            <a:r>
              <a:rPr lang="en-US" b="1" dirty="0">
                <a:solidFill>
                  <a:srgbClr val="30B08C"/>
                </a:solidFill>
              </a:rPr>
              <a:t>support and grass-roots demand</a:t>
            </a:r>
            <a:endParaRPr lang="en-US" dirty="0">
              <a:solidFill>
                <a:srgbClr val="30B08C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Provide a platform to coordinate and align UHC advocacy efforts across issues, countries, and sectors.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Social </a:t>
            </a:r>
            <a:r>
              <a:rPr lang="en-US" b="1" dirty="0">
                <a:solidFill>
                  <a:srgbClr val="30B08C"/>
                </a:solidFill>
              </a:rPr>
              <a:t>accountability</a:t>
            </a:r>
            <a:endParaRPr lang="en-US" dirty="0">
              <a:solidFill>
                <a:srgbClr val="30B08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Incubate and promote guidance, tools and frameworks for country level accountability </a:t>
            </a:r>
            <a:r>
              <a:rPr lang="en-US" sz="1800" dirty="0" smtClean="0"/>
              <a:t>mechanisms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372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681" y="529298"/>
            <a:ext cx="11606357" cy="522931"/>
          </a:xfrm>
        </p:spPr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) “Working better together for UHC” </a:t>
            </a:r>
            <a:r>
              <a:rPr lang="en-GB" sz="2000" dirty="0" smtClean="0"/>
              <a:t>(Indicative work areas)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5759" y="1195603"/>
            <a:ext cx="11511279" cy="3409590"/>
          </a:xfrm>
        </p:spPr>
        <p:txBody>
          <a:bodyPr/>
          <a:lstStyle/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30B08C"/>
                </a:solidFill>
              </a:rPr>
              <a:t>SDG3 Global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[TBC] Convene for relevant ‘Accelerators’, help inform actions and ways of working, and support strengthened accountability, to accelerate progress towards UHC.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More </a:t>
            </a:r>
            <a:r>
              <a:rPr lang="en-US" b="1" dirty="0">
                <a:solidFill>
                  <a:srgbClr val="30B08C"/>
                </a:solidFill>
              </a:rPr>
              <a:t>effective health cooperation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Convene countries and partners to identify, agree, and promote ways of working that make investments in HSS more effective (building on IHP+).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Financing </a:t>
            </a:r>
            <a:r>
              <a:rPr lang="en-US" b="1" dirty="0">
                <a:solidFill>
                  <a:srgbClr val="30B08C"/>
                </a:solidFill>
              </a:rPr>
              <a:t>&amp; sustaining coverage &amp;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Secure consensus and provide guidance on different partners’ (countries, donors, GHIs, </a:t>
            </a:r>
            <a:r>
              <a:rPr lang="en-US" sz="1800" dirty="0" err="1">
                <a:solidFill>
                  <a:schemeClr val="tx1"/>
                </a:solidFill>
              </a:rPr>
              <a:t>etc</a:t>
            </a:r>
            <a:r>
              <a:rPr lang="en-US" sz="1800" dirty="0">
                <a:solidFill>
                  <a:schemeClr val="tx1"/>
                </a:solidFill>
              </a:rPr>
              <a:t>) roles in scaling up, managing, sustaining, and using all resources effectively for UHC.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UHC </a:t>
            </a:r>
            <a:r>
              <a:rPr lang="en-US" b="1" dirty="0">
                <a:solidFill>
                  <a:srgbClr val="30B08C"/>
                </a:solidFill>
              </a:rPr>
              <a:t>and vulnerable contexts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Convene, to agree and promote approaches to accelerate and safeguard UHC progress for vulnerable populations and contribute to health emergency risk management, especially in fragile states.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olidFill>
                  <a:srgbClr val="30B08C"/>
                </a:solidFill>
              </a:rPr>
              <a:t>Private </a:t>
            </a:r>
            <a:r>
              <a:rPr lang="en-US" b="1" dirty="0">
                <a:solidFill>
                  <a:srgbClr val="30B08C"/>
                </a:solidFill>
              </a:rPr>
              <a:t>sector engagement</a:t>
            </a:r>
          </a:p>
          <a:p>
            <a:pPr marL="2800350" lvl="5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Nunito"/>
              </a:rPr>
              <a:t>Convene </a:t>
            </a:r>
            <a:r>
              <a:rPr lang="en-US" dirty="0">
                <a:solidFill>
                  <a:schemeClr val="tx1"/>
                </a:solidFill>
                <a:latin typeface="Nunito"/>
              </a:rPr>
              <a:t>and </a:t>
            </a:r>
            <a:r>
              <a:rPr lang="en-US" dirty="0" err="1" smtClean="0">
                <a:solidFill>
                  <a:schemeClr val="tx1"/>
                </a:solidFill>
                <a:latin typeface="Nunito"/>
              </a:rPr>
              <a:t>mobilise</a:t>
            </a:r>
            <a:r>
              <a:rPr lang="en-US" dirty="0" smtClean="0">
                <a:solidFill>
                  <a:schemeClr val="tx1"/>
                </a:solidFill>
                <a:latin typeface="Nunito"/>
              </a:rPr>
              <a:t> </a:t>
            </a:r>
            <a:r>
              <a:rPr lang="en-US" dirty="0">
                <a:solidFill>
                  <a:schemeClr val="tx1"/>
                </a:solidFill>
                <a:latin typeface="Nunito"/>
              </a:rPr>
              <a:t>dialogue about private sector contributions towards UHC.</a:t>
            </a:r>
          </a:p>
        </p:txBody>
      </p:sp>
    </p:spTree>
    <p:extLst>
      <p:ext uri="{BB962C8B-B14F-4D97-AF65-F5344CB8AC3E}">
        <p14:creationId xmlns:p14="http://schemas.microsoft.com/office/powerpoint/2010/main" val="9970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681" y="529298"/>
            <a:ext cx="11606357" cy="522931"/>
          </a:xfrm>
        </p:spPr>
        <p:txBody>
          <a:bodyPr/>
          <a:lstStyle/>
          <a:p>
            <a:r>
              <a:rPr lang="en-GB" dirty="0" smtClean="0"/>
              <a:t>3) “Knowledge &amp; Networks for UHC” </a:t>
            </a:r>
            <a:r>
              <a:rPr lang="en-GB" sz="2000" dirty="0" smtClean="0"/>
              <a:t>(Indicative work areas)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5759" y="1195603"/>
            <a:ext cx="11511279" cy="3409590"/>
          </a:xfrm>
        </p:spPr>
        <p:txBody>
          <a:bodyPr/>
          <a:lstStyle/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UHC </a:t>
            </a:r>
            <a:r>
              <a:rPr lang="en-US" b="1" dirty="0">
                <a:solidFill>
                  <a:srgbClr val="30B08C"/>
                </a:solidFill>
                <a:sym typeface="Wingdings" panose="05000000000000000000" pitchFamily="2" charset="2"/>
              </a:rPr>
              <a:t>Knowledge Hub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Incubate an interactive online knowledge management system that connects country practitioners and policymakers with relevant products and services for HSS and UHC.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UHC2030 </a:t>
            </a:r>
            <a:r>
              <a:rPr lang="en-US" b="1" dirty="0">
                <a:solidFill>
                  <a:srgbClr val="30B08C"/>
                </a:solidFill>
                <a:sym typeface="Wingdings" panose="05000000000000000000" pitchFamily="2" charset="2"/>
              </a:rPr>
              <a:t>‘network of networks’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Promote connections and collaboration across the ‘family’ of international HSS networks; provide a unique overview across networks and partnerships.</a:t>
            </a:r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 UHC2030 </a:t>
            </a:r>
            <a:r>
              <a:rPr lang="en-US" b="1" dirty="0">
                <a:solidFill>
                  <a:srgbClr val="30B08C"/>
                </a:solidFill>
                <a:sym typeface="Wingdings" panose="05000000000000000000" pitchFamily="2" charset="2"/>
              </a:rPr>
              <a:t>HSS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Maintain and promote HSS tools and resources, e.g. joint planning and assessment frameworks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lang="en-US" sz="180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72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681" y="441170"/>
            <a:ext cx="5498811" cy="376248"/>
          </a:xfrm>
        </p:spPr>
        <p:txBody>
          <a:bodyPr/>
          <a:lstStyle/>
          <a:p>
            <a:r>
              <a:rPr lang="en-US" sz="2400" dirty="0" smtClean="0"/>
              <a:t>For Steering Committee discussion:</a:t>
            </a:r>
          </a:p>
          <a:p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74327" y="524958"/>
            <a:ext cx="0" cy="593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5807" y="524958"/>
            <a:ext cx="5942466" cy="407409"/>
          </a:xfrm>
        </p:spPr>
        <p:txBody>
          <a:bodyPr/>
          <a:lstStyle/>
          <a:p>
            <a:endParaRPr lang="en-GB" sz="2800" b="1" dirty="0" smtClean="0"/>
          </a:p>
          <a:p>
            <a:endParaRPr lang="en-GB" sz="2800" b="1" u="sng" dirty="0" smtClean="0"/>
          </a:p>
          <a:p>
            <a:r>
              <a:rPr lang="en-GB" sz="2800" u="sng" dirty="0" smtClean="0"/>
              <a:t>The UHC2030 offer</a:t>
            </a:r>
          </a:p>
          <a:p>
            <a:endParaRPr lang="en-GB" sz="1400" b="1" dirty="0" smtClean="0"/>
          </a:p>
          <a:p>
            <a:r>
              <a:rPr lang="en-GB" sz="2800" b="1" dirty="0" smtClean="0"/>
              <a:t>UHC2030 convenes and makes connections to advance UHC: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Voices for UHC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Working better together for UHC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 smtClean="0"/>
              <a:t>Knowledge &amp; networks for UHC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1" dirty="0" smtClean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-374074" y="1153894"/>
            <a:ext cx="6248401" cy="407409"/>
          </a:xfrm>
        </p:spPr>
        <p:txBody>
          <a:bodyPr/>
          <a:lstStyle/>
          <a:p>
            <a:pPr lvl="1"/>
            <a:r>
              <a:rPr lang="en-GB" dirty="0" smtClean="0"/>
              <a:t>Is this articulation of the UHC2030 offer helpful?</a:t>
            </a:r>
          </a:p>
          <a:p>
            <a:pPr lvl="2"/>
            <a:r>
              <a:rPr lang="en-GB" dirty="0" smtClean="0"/>
              <a:t>a</a:t>
            </a:r>
            <a:r>
              <a:rPr lang="en-GB" dirty="0"/>
              <a:t>) </a:t>
            </a:r>
            <a:r>
              <a:rPr lang="en-GB" dirty="0" smtClean="0"/>
              <a:t>To describe </a:t>
            </a:r>
            <a:r>
              <a:rPr lang="en-GB" dirty="0"/>
              <a:t>our </a:t>
            </a:r>
            <a:r>
              <a:rPr lang="en-GB" dirty="0" smtClean="0"/>
              <a:t>work</a:t>
            </a:r>
          </a:p>
          <a:p>
            <a:pPr lvl="2"/>
            <a:r>
              <a:rPr lang="en-GB" dirty="0" smtClean="0"/>
              <a:t>b</a:t>
            </a:r>
            <a:r>
              <a:rPr lang="en-GB" dirty="0"/>
              <a:t>) </a:t>
            </a:r>
            <a:r>
              <a:rPr lang="en-GB" dirty="0" smtClean="0"/>
              <a:t>To bring </a:t>
            </a:r>
            <a:r>
              <a:rPr lang="en-GB" dirty="0"/>
              <a:t>greater focus to w</a:t>
            </a:r>
            <a:r>
              <a:rPr lang="en-GB" dirty="0" smtClean="0"/>
              <a:t>hat </a:t>
            </a:r>
            <a:r>
              <a:rPr lang="en-GB" dirty="0"/>
              <a:t>the partnership does?</a:t>
            </a:r>
            <a:endParaRPr lang="en-US" dirty="0"/>
          </a:p>
          <a:p>
            <a:pPr lvl="1"/>
            <a:r>
              <a:rPr lang="en-GB" dirty="0"/>
              <a:t>Does it reflect </a:t>
            </a:r>
            <a:r>
              <a:rPr lang="en-GB" dirty="0" smtClean="0"/>
              <a:t>areas </a:t>
            </a:r>
            <a:r>
              <a:rPr lang="en-GB" dirty="0"/>
              <a:t>of added </a:t>
            </a:r>
            <a:r>
              <a:rPr lang="en-GB" dirty="0" smtClean="0"/>
              <a:t>value</a:t>
            </a:r>
          </a:p>
          <a:p>
            <a:pPr lvl="2"/>
            <a:r>
              <a:rPr lang="en-GB" dirty="0" smtClean="0"/>
              <a:t>What is UHC2030 best at doing?</a:t>
            </a:r>
          </a:p>
          <a:p>
            <a:pPr lvl="2"/>
            <a:r>
              <a:rPr lang="en-GB" dirty="0" smtClean="0"/>
              <a:t>What things does UHC2030 do better (or is better-placed to do) than other partner(ship)s? </a:t>
            </a:r>
          </a:p>
          <a:p>
            <a:pPr lvl="1"/>
            <a:r>
              <a:rPr lang="en-GB" dirty="0" smtClean="0"/>
              <a:t>Unpack global and country dimensions of the offer; what is the right balance?</a:t>
            </a:r>
          </a:p>
          <a:p>
            <a:pPr lvl="2"/>
            <a:r>
              <a:rPr lang="en-GB" dirty="0" smtClean="0"/>
              <a:t>NB will focus explicitly this afternoon on how UHC2030 works for countries</a:t>
            </a:r>
          </a:p>
        </p:txBody>
      </p:sp>
    </p:spTree>
    <p:extLst>
      <p:ext uri="{BB962C8B-B14F-4D97-AF65-F5344CB8AC3E}">
        <p14:creationId xmlns:p14="http://schemas.microsoft.com/office/powerpoint/2010/main" val="38459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 smtClean="0"/>
              <a:t>Group work (1200-1230)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12012" y="2230152"/>
            <a:ext cx="11511279" cy="34095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Split into 4 groups (flipcharts in room)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Nominate a scribe and a rapporteur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 a group, discuss concrete things you want to see from UHC2030 in 2019, i.e. what we do and </a:t>
            </a:r>
            <a:r>
              <a:rPr lang="en-GB" u="sng" dirty="0" smtClean="0"/>
              <a:t>what success looks like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Frame under the offer headings (&amp; think about how it helps countries):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Voices for UHC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Working better together for UHC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Knowledge &amp; networks for UHC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Report back after lunch.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6826" y="1666231"/>
            <a:ext cx="11620211" cy="407409"/>
          </a:xfrm>
        </p:spPr>
        <p:txBody>
          <a:bodyPr/>
          <a:lstStyle/>
          <a:p>
            <a:r>
              <a:rPr lang="en-GB" sz="3200" dirty="0" smtClean="0"/>
              <a:t>“What do I want from UHC2030 in 2019?”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20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681" y="542436"/>
            <a:ext cx="11606357" cy="522931"/>
          </a:xfrm>
        </p:spPr>
        <p:txBody>
          <a:bodyPr/>
          <a:lstStyle/>
          <a:p>
            <a:r>
              <a:rPr lang="en-GB" sz="2400" dirty="0" smtClean="0"/>
              <a:t>Afternoon agenda: Strategic focus &amp; alignment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6826" y="1244967"/>
            <a:ext cx="11620211" cy="407409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sz="2800" dirty="0" smtClean="0"/>
              <a:t>Reflections from this morning </a:t>
            </a:r>
            <a:r>
              <a:rPr lang="en-GB" sz="1800" dirty="0" smtClean="0">
                <a:solidFill>
                  <a:schemeClr val="tx1"/>
                </a:solidFill>
              </a:rPr>
              <a:t>(c.15min)</a:t>
            </a:r>
          </a:p>
          <a:p>
            <a:pPr lvl="1" indent="0">
              <a:buNone/>
            </a:pPr>
            <a:r>
              <a:rPr lang="en-GB" dirty="0" smtClean="0"/>
              <a:t>Co-chairs reflections on morning discussions</a:t>
            </a:r>
          </a:p>
          <a:p>
            <a:pPr lvl="1" indent="0">
              <a:buNone/>
            </a:pPr>
            <a:r>
              <a:rPr lang="en-GB" dirty="0" smtClean="0"/>
              <a:t>Group work feedback: “What do I want from UHC2030 in 2019?”</a:t>
            </a:r>
          </a:p>
          <a:p>
            <a:r>
              <a:rPr lang="en-GB" sz="2800" dirty="0" smtClean="0"/>
              <a:t>2) What does the UHC2030 offer mean for countries? </a:t>
            </a:r>
            <a:r>
              <a:rPr lang="en-GB" sz="1800" dirty="0" smtClean="0">
                <a:solidFill>
                  <a:schemeClr val="tx1"/>
                </a:solidFill>
              </a:rPr>
              <a:t>(1345-1445)</a:t>
            </a:r>
          </a:p>
          <a:p>
            <a:r>
              <a:rPr lang="en-GB" sz="1800" dirty="0" smtClean="0">
                <a:solidFill>
                  <a:schemeClr val="tx1"/>
                </a:solidFill>
              </a:rPr>
              <a:t>[Coffee  break 1445-1515]</a:t>
            </a:r>
          </a:p>
          <a:p>
            <a:pPr lvl="0"/>
            <a:r>
              <a:rPr lang="en-GB" sz="2800" dirty="0" smtClean="0"/>
              <a:t>3) SDG3 Global Action Plan </a:t>
            </a:r>
            <a:r>
              <a:rPr lang="en-GB" sz="1800" dirty="0">
                <a:solidFill>
                  <a:prstClr val="black"/>
                </a:solidFill>
              </a:rPr>
              <a:t>(</a:t>
            </a:r>
            <a:r>
              <a:rPr lang="en-GB" sz="1800" dirty="0" smtClean="0">
                <a:solidFill>
                  <a:prstClr val="black"/>
                </a:solidFill>
              </a:rPr>
              <a:t>1515-1615)</a:t>
            </a:r>
            <a:endParaRPr lang="en-GB" sz="2800" dirty="0" smtClean="0"/>
          </a:p>
          <a:p>
            <a:pPr lvl="1" indent="0">
              <a:buNone/>
            </a:pPr>
            <a:r>
              <a:rPr lang="en-GB" dirty="0" smtClean="0"/>
              <a:t>Update from Civil Society consultation</a:t>
            </a:r>
            <a:endParaRPr lang="en-GB" dirty="0"/>
          </a:p>
          <a:p>
            <a:pPr lvl="1" indent="0">
              <a:buNone/>
            </a:pPr>
            <a:r>
              <a:rPr lang="en-GB" dirty="0" smtClean="0"/>
              <a:t>Potential UHC2030 contributions to GAP</a:t>
            </a:r>
          </a:p>
          <a:p>
            <a:r>
              <a:rPr lang="en-GB" sz="2800" dirty="0" smtClean="0"/>
              <a:t>4) Homework: things to think about overnight</a:t>
            </a:r>
            <a:endParaRPr lang="en-GB" sz="2800" dirty="0"/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/>
              <a:t>	</a:t>
            </a:r>
            <a:r>
              <a:rPr lang="en-GB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61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4000" dirty="0" smtClean="0"/>
              <a:t>UHC2030 works for countries, but not (directly) in countries”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unito"/>
              </a:rPr>
              <a:t>[VOICES] How does UHC2030 support better decision-making and accountability at country level?</a:t>
            </a:r>
            <a:endParaRPr lang="en-US" dirty="0">
              <a:solidFill>
                <a:schemeClr val="bg1"/>
              </a:solidFill>
              <a:latin typeface="Nunito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unito"/>
              </a:rPr>
              <a:t>[WORKING </a:t>
            </a:r>
            <a:r>
              <a:rPr lang="en-GB" b="1" dirty="0" smtClean="0">
                <a:solidFill>
                  <a:schemeClr val="bg1"/>
                </a:solidFill>
                <a:latin typeface="Nunito"/>
              </a:rPr>
              <a:t>BETTER TOGETHER] </a:t>
            </a:r>
            <a:r>
              <a:rPr lang="en-GB" b="1" dirty="0">
                <a:solidFill>
                  <a:schemeClr val="bg1"/>
                </a:solidFill>
                <a:latin typeface="Nunito"/>
              </a:rPr>
              <a:t>How does UHC2030 support better ways of working at country level?</a:t>
            </a:r>
            <a:endParaRPr lang="en-US" dirty="0">
              <a:solidFill>
                <a:schemeClr val="bg1"/>
              </a:solidFill>
              <a:latin typeface="Nunito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  <a:latin typeface="Nunito"/>
              </a:rPr>
              <a:t>[KNOWLEDGE &amp; NETWORKS]  How does UHC2030 ensure knowledge &amp; networks support country priorities?</a:t>
            </a:r>
            <a:endParaRPr lang="en-US" dirty="0">
              <a:solidFill>
                <a:schemeClr val="bg1"/>
              </a:solidFill>
              <a:latin typeface="Nunito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0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50681" y="542436"/>
            <a:ext cx="11606357" cy="522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>
                <a:latin typeface="Nunito"/>
              </a:rPr>
              <a:t>Example: UHC2030 accountability work</a:t>
            </a:r>
            <a:endParaRPr lang="en-US" sz="2400" b="1" dirty="0">
              <a:latin typeface="Nunito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50681" y="1065367"/>
            <a:ext cx="11833467" cy="357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30B08C"/>
                </a:solidFill>
                <a:latin typeface="Nunito"/>
              </a:rPr>
              <a:t>Package/tools for </a:t>
            </a:r>
            <a:r>
              <a:rPr lang="en-GB" b="1" dirty="0" smtClean="0">
                <a:solidFill>
                  <a:srgbClr val="30B08C"/>
                </a:solidFill>
                <a:latin typeface="Nunito"/>
              </a:rPr>
              <a:t>capacity 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strengthening on health budget advocacy 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(CSOs, parliaments, media, </a:t>
            </a:r>
            <a:r>
              <a:rPr lang="en-GB" dirty="0" err="1">
                <a:solidFill>
                  <a:srgbClr val="30B08C"/>
                </a:solidFill>
                <a:latin typeface="Nunito"/>
              </a:rPr>
              <a:t>MoH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, </a:t>
            </a:r>
            <a:r>
              <a:rPr lang="en-GB" dirty="0" err="1">
                <a:solidFill>
                  <a:srgbClr val="30B08C"/>
                </a:solidFill>
                <a:latin typeface="Nunito"/>
              </a:rPr>
              <a:t>MoF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, academia)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dirty="0">
                <a:latin typeface="Nunito"/>
              </a:rPr>
              <a:t>P</a:t>
            </a:r>
            <a:r>
              <a:rPr lang="en-GB" dirty="0" smtClean="0">
                <a:latin typeface="Nunito"/>
              </a:rPr>
              <a:t>romote </a:t>
            </a:r>
            <a:r>
              <a:rPr lang="en-GB" dirty="0">
                <a:latin typeface="Nunito"/>
              </a:rPr>
              <a:t>coherence; foster collaboration; improve execution; </a:t>
            </a:r>
            <a:r>
              <a:rPr lang="en-GB" dirty="0" smtClean="0">
                <a:latin typeface="Nunito"/>
              </a:rPr>
              <a:t>global </a:t>
            </a:r>
            <a:r>
              <a:rPr lang="en-GB" dirty="0">
                <a:latin typeface="Nunito"/>
              </a:rPr>
              <a:t>public good.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B08C"/>
                </a:solidFill>
                <a:latin typeface="Nunito"/>
              </a:rPr>
              <a:t>Learning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, exchange &amp; guidance on social participation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 for UHC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b="1" dirty="0">
                <a:latin typeface="Nunito"/>
              </a:rPr>
              <a:t>Collaborative</a:t>
            </a:r>
            <a:r>
              <a:rPr lang="en-GB" dirty="0">
                <a:latin typeface="Nunito"/>
              </a:rPr>
              <a:t> </a:t>
            </a:r>
            <a:r>
              <a:rPr lang="en-GB" dirty="0" smtClean="0">
                <a:latin typeface="Nunito"/>
              </a:rPr>
              <a:t>(under </a:t>
            </a:r>
            <a:r>
              <a:rPr lang="en-GB" dirty="0">
                <a:latin typeface="Nunito"/>
              </a:rPr>
              <a:t>Health System Governance </a:t>
            </a:r>
            <a:r>
              <a:rPr lang="en-GB" dirty="0" smtClean="0">
                <a:latin typeface="Nunito"/>
              </a:rPr>
              <a:t>Collaborative); advance </a:t>
            </a:r>
            <a:r>
              <a:rPr lang="en-GB" dirty="0">
                <a:latin typeface="Nunito"/>
              </a:rPr>
              <a:t>sensitive issues; feed into </a:t>
            </a:r>
            <a:r>
              <a:rPr lang="en-GB" b="1" dirty="0">
                <a:latin typeface="Nunito"/>
              </a:rPr>
              <a:t>WHO Handbook</a:t>
            </a:r>
            <a:r>
              <a:rPr lang="en-GB" dirty="0">
                <a:latin typeface="Nunito"/>
              </a:rPr>
              <a:t>; </a:t>
            </a:r>
            <a:r>
              <a:rPr lang="en-GB" dirty="0" smtClean="0">
                <a:latin typeface="Nunito"/>
              </a:rPr>
              <a:t>advocate.</a:t>
            </a:r>
          </a:p>
          <a:p>
            <a:r>
              <a:rPr lang="en-GB" dirty="0" smtClean="0">
                <a:solidFill>
                  <a:srgbClr val="30B08C"/>
                </a:solidFill>
                <a:latin typeface="Nunito"/>
              </a:rPr>
              <a:t>Support 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to countries to 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strengthen </a:t>
            </a:r>
            <a:r>
              <a:rPr lang="en-GB" b="1" dirty="0" smtClean="0">
                <a:solidFill>
                  <a:srgbClr val="30B08C"/>
                </a:solidFill>
                <a:latin typeface="Nunito"/>
              </a:rPr>
              <a:t>health 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component of </a:t>
            </a:r>
            <a:r>
              <a:rPr lang="en-GB" b="1" dirty="0" smtClean="0">
                <a:solidFill>
                  <a:srgbClr val="30B08C"/>
                </a:solidFill>
                <a:latin typeface="Nunito"/>
              </a:rPr>
              <a:t>SDGs 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follow-up &amp; review </a:t>
            </a:r>
            <a:r>
              <a:rPr lang="en-GB" b="1" dirty="0" smtClean="0">
                <a:solidFill>
                  <a:srgbClr val="30B08C"/>
                </a:solidFill>
                <a:latin typeface="Nunito"/>
              </a:rPr>
              <a:t>mechanisms</a:t>
            </a:r>
            <a:r>
              <a:rPr lang="en-GB" dirty="0" smtClean="0">
                <a:solidFill>
                  <a:srgbClr val="30B08C"/>
                </a:solidFill>
                <a:latin typeface="Nunito"/>
              </a:rPr>
              <a:t>; 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&amp; link with sector processes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dirty="0" smtClean="0">
                <a:latin typeface="Nunito"/>
              </a:rPr>
              <a:t>Voluntary National Review </a:t>
            </a:r>
            <a:r>
              <a:rPr lang="en-GB" dirty="0">
                <a:latin typeface="Nunito"/>
              </a:rPr>
              <a:t>pilots – </a:t>
            </a:r>
            <a:r>
              <a:rPr lang="en-GB" dirty="0" smtClean="0">
                <a:latin typeface="Nunito"/>
              </a:rPr>
              <a:t>Ghana.  (Develop supporting guidance?)</a:t>
            </a:r>
          </a:p>
          <a:p>
            <a:r>
              <a:rPr lang="en-GB" b="1" dirty="0" smtClean="0">
                <a:solidFill>
                  <a:srgbClr val="30B08C"/>
                </a:solidFill>
                <a:latin typeface="Nunito"/>
              </a:rPr>
              <a:t>Advocacy 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on </a:t>
            </a:r>
            <a:r>
              <a:rPr lang="en-GB" b="1" dirty="0" smtClean="0">
                <a:solidFill>
                  <a:srgbClr val="30B08C"/>
                </a:solidFill>
                <a:latin typeface="Nunito"/>
              </a:rPr>
              <a:t>importance </a:t>
            </a:r>
            <a:r>
              <a:rPr lang="en-GB" b="1" dirty="0">
                <a:solidFill>
                  <a:srgbClr val="30B08C"/>
                </a:solidFill>
                <a:latin typeface="Nunito"/>
              </a:rPr>
              <a:t>of accountability 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(</a:t>
            </a:r>
            <a:r>
              <a:rPr lang="en-GB" dirty="0" err="1" smtClean="0">
                <a:solidFill>
                  <a:srgbClr val="30B08C"/>
                </a:solidFill>
                <a:latin typeface="Nunito"/>
              </a:rPr>
              <a:t>inc.</a:t>
            </a:r>
            <a:r>
              <a:rPr lang="en-GB" dirty="0" smtClean="0">
                <a:solidFill>
                  <a:srgbClr val="30B08C"/>
                </a:solidFill>
                <a:latin typeface="Nunito"/>
              </a:rPr>
              <a:t> </a:t>
            </a:r>
            <a:r>
              <a:rPr lang="en-GB" dirty="0">
                <a:solidFill>
                  <a:srgbClr val="30B08C"/>
                </a:solidFill>
                <a:latin typeface="Nunito"/>
              </a:rPr>
              <a:t>social participation)</a:t>
            </a:r>
          </a:p>
          <a:p>
            <a:pPr marL="3086100" lvl="6" indent="-342900">
              <a:buFont typeface="Courier New" panose="02070309020205020404" pitchFamily="49" charset="0"/>
              <a:buChar char="o"/>
            </a:pPr>
            <a:r>
              <a:rPr lang="en-GB" sz="2400" dirty="0" smtClean="0">
                <a:latin typeface="Nunito"/>
              </a:rPr>
              <a:t>CSEM </a:t>
            </a:r>
            <a:r>
              <a:rPr lang="en-GB" sz="2400" dirty="0">
                <a:latin typeface="Nunito"/>
              </a:rPr>
              <a:t>shadow UHC monitoring report (HLPF/HLM-UHC</a:t>
            </a:r>
            <a:r>
              <a:rPr lang="en-GB" sz="2400" dirty="0" smtClean="0">
                <a:latin typeface="Nunito"/>
              </a:rPr>
              <a:t>).</a:t>
            </a:r>
          </a:p>
          <a:p>
            <a:pPr marL="3086100" lvl="6" indent="-342900">
              <a:buFont typeface="Courier New" panose="02070309020205020404" pitchFamily="49" charset="0"/>
              <a:buChar char="o"/>
            </a:pPr>
            <a:r>
              <a:rPr lang="en-GB" sz="2400" dirty="0">
                <a:latin typeface="Nunito"/>
              </a:rPr>
              <a:t>Messaging/events to mobilise political support</a:t>
            </a:r>
          </a:p>
          <a:p>
            <a:pPr marL="2743200" lvl="6" indent="0">
              <a:buNone/>
            </a:pPr>
            <a:endParaRPr lang="en-GB" sz="2400" dirty="0">
              <a:latin typeface="Nunito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GB" dirty="0">
              <a:latin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8776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682" y="892813"/>
            <a:ext cx="3294376" cy="4616648"/>
          </a:xfrm>
          <a:prstGeom prst="rect">
            <a:avLst/>
          </a:prstGeom>
          <a:ln>
            <a:solidFill>
              <a:srgbClr val="28979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30B08C"/>
                </a:solidFill>
              </a:rPr>
              <a:t>VOICES</a:t>
            </a:r>
            <a:endParaRPr lang="en-US" sz="2400" b="1" dirty="0" smtClean="0">
              <a:solidFill>
                <a:srgbClr val="30B08C"/>
              </a:solidFill>
            </a:endParaRPr>
          </a:p>
          <a:p>
            <a:endParaRPr lang="en-US" b="1" dirty="0" smtClean="0">
              <a:solidFill>
                <a:srgbClr val="30B08C"/>
              </a:solidFill>
            </a:endParaRPr>
          </a:p>
          <a:p>
            <a:r>
              <a:rPr lang="en-US" b="1" dirty="0" smtClean="0">
                <a:solidFill>
                  <a:srgbClr val="30B08C"/>
                </a:solidFill>
              </a:rPr>
              <a:t>Global advocacy</a:t>
            </a:r>
            <a:endParaRPr lang="en-US" dirty="0" smtClean="0">
              <a:solidFill>
                <a:srgbClr val="30B08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Convene &amp; involve countries – make advocacy relevant, escalate concerns.</a:t>
            </a:r>
            <a:endParaRPr lang="en-US" dirty="0"/>
          </a:p>
          <a:p>
            <a:r>
              <a:rPr lang="en-GB" b="1" dirty="0" smtClean="0">
                <a:solidFill>
                  <a:srgbClr val="30B08C"/>
                </a:solidFill>
              </a:rPr>
              <a:t>Civil society</a:t>
            </a:r>
            <a:endParaRPr lang="en-US" dirty="0">
              <a:solidFill>
                <a:srgbClr val="30B08C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civil </a:t>
            </a:r>
            <a:r>
              <a:rPr lang="en-US" dirty="0"/>
              <a:t>society </a:t>
            </a:r>
            <a:r>
              <a:rPr lang="en-US" dirty="0" smtClean="0"/>
              <a:t>constituency, incl. for country-level </a:t>
            </a:r>
            <a:r>
              <a:rPr lang="en-US" dirty="0"/>
              <a:t>advocacy.</a:t>
            </a:r>
          </a:p>
          <a:p>
            <a:pPr lvl="0"/>
            <a:r>
              <a:rPr lang="en-US" b="1" dirty="0" smtClean="0">
                <a:solidFill>
                  <a:srgbClr val="30B08C"/>
                </a:solidFill>
              </a:rPr>
              <a:t>Social </a:t>
            </a:r>
            <a:r>
              <a:rPr lang="en-US" b="1" dirty="0">
                <a:solidFill>
                  <a:srgbClr val="30B08C"/>
                </a:solidFill>
              </a:rPr>
              <a:t>accountability</a:t>
            </a:r>
            <a:endParaRPr lang="en-US" dirty="0">
              <a:solidFill>
                <a:srgbClr val="30B08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Incubate and promote guidance, tools and frameworks for country level accountability </a:t>
            </a:r>
            <a:r>
              <a:rPr lang="en-US" dirty="0" smtClean="0"/>
              <a:t>mechanisms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250681" y="542436"/>
            <a:ext cx="11606357" cy="522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>
                <a:latin typeface="Nunito"/>
              </a:rPr>
              <a:t>Indicative UHC2030 offer for countries – to discuss</a:t>
            </a:r>
            <a:endParaRPr lang="en-US" sz="2400" b="1" dirty="0">
              <a:latin typeface="Nunit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2345" y="892813"/>
            <a:ext cx="4909624" cy="5724644"/>
          </a:xfrm>
          <a:prstGeom prst="rect">
            <a:avLst/>
          </a:prstGeom>
          <a:ln>
            <a:solidFill>
              <a:srgbClr val="28979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30B08C"/>
                </a:solidFill>
              </a:rPr>
              <a:t>WORKING BETTER TOGETHER</a:t>
            </a:r>
          </a:p>
          <a:p>
            <a:endParaRPr lang="en-US" b="1" i="1" dirty="0" smtClean="0">
              <a:solidFill>
                <a:srgbClr val="30B08C"/>
              </a:solidFill>
              <a:sym typeface="Wingdings" panose="05000000000000000000" pitchFamily="2" charset="2"/>
            </a:endParaRPr>
          </a:p>
          <a:p>
            <a:r>
              <a:rPr lang="en-US" b="1" i="1" dirty="0" smtClean="0">
                <a:solidFill>
                  <a:srgbClr val="30B08C"/>
                </a:solidFill>
              </a:rPr>
              <a:t>SDG3 </a:t>
            </a:r>
            <a:r>
              <a:rPr lang="en-US" b="1" i="1" dirty="0">
                <a:solidFill>
                  <a:srgbClr val="30B08C"/>
                </a:solidFill>
              </a:rPr>
              <a:t>Global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Discuss in next session whether we have a role to engage countries in elements of it – or not.</a:t>
            </a:r>
            <a:endParaRPr lang="en-US" i="1" dirty="0"/>
          </a:p>
          <a:p>
            <a:r>
              <a:rPr lang="en-US" b="1" dirty="0" smtClean="0">
                <a:solidFill>
                  <a:srgbClr val="30B08C"/>
                </a:solidFill>
              </a:rPr>
              <a:t>More </a:t>
            </a:r>
            <a:r>
              <a:rPr lang="en-US" b="1" dirty="0">
                <a:solidFill>
                  <a:srgbClr val="30B08C"/>
                </a:solidFill>
              </a:rPr>
              <a:t>effective health </a:t>
            </a:r>
            <a:r>
              <a:rPr lang="en-US" b="1" dirty="0" smtClean="0">
                <a:solidFill>
                  <a:srgbClr val="30B08C"/>
                </a:solidFill>
              </a:rPr>
              <a:t>cooperation (&amp; link to SDG processes)</a:t>
            </a:r>
            <a:endParaRPr lang="en-US" b="1" dirty="0">
              <a:solidFill>
                <a:srgbClr val="30B08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 convening of </a:t>
            </a:r>
            <a:r>
              <a:rPr lang="en-US" dirty="0"/>
              <a:t>countries and </a:t>
            </a:r>
            <a:r>
              <a:rPr lang="en-US" dirty="0" smtClean="0"/>
              <a:t>partners; generate &amp; promote guidance; escalate issues with agencies.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 smtClean="0"/>
              <a:t>Clarify UHC2030 role relative to others</a:t>
            </a:r>
            <a:endParaRPr lang="en-US" i="1" dirty="0"/>
          </a:p>
          <a:p>
            <a:r>
              <a:rPr lang="en-US" b="1" dirty="0" smtClean="0">
                <a:solidFill>
                  <a:srgbClr val="30B08C"/>
                </a:solidFill>
                <a:sym typeface="Wingdings" panose="05000000000000000000" pitchFamily="2" charset="2"/>
              </a:rPr>
              <a:t>Finance </a:t>
            </a:r>
            <a:r>
              <a:rPr lang="en-US" b="1" dirty="0" smtClean="0">
                <a:solidFill>
                  <a:srgbClr val="30B08C"/>
                </a:solidFill>
              </a:rPr>
              <a:t> </a:t>
            </a:r>
            <a:r>
              <a:rPr lang="en-US" b="1" dirty="0">
                <a:solidFill>
                  <a:srgbClr val="30B08C"/>
                </a:solidFill>
              </a:rPr>
              <a:t>&amp; </a:t>
            </a:r>
            <a:r>
              <a:rPr lang="en-US" b="1" dirty="0" smtClean="0">
                <a:solidFill>
                  <a:srgbClr val="30B08C"/>
                </a:solidFill>
              </a:rPr>
              <a:t>sustain </a:t>
            </a:r>
            <a:r>
              <a:rPr lang="en-US" b="1" dirty="0">
                <a:solidFill>
                  <a:srgbClr val="30B08C"/>
                </a:solidFill>
              </a:rPr>
              <a:t>coverage &amp;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 &amp; promote consensus; ensure this is driven by country experiences</a:t>
            </a:r>
          </a:p>
          <a:p>
            <a:r>
              <a:rPr lang="en-US" b="1" dirty="0" smtClean="0">
                <a:solidFill>
                  <a:srgbClr val="30B08C"/>
                </a:solidFill>
              </a:rPr>
              <a:t>UHC </a:t>
            </a:r>
            <a:r>
              <a:rPr lang="en-US" b="1" dirty="0">
                <a:solidFill>
                  <a:srgbClr val="30B08C"/>
                </a:solidFill>
              </a:rPr>
              <a:t>and vulnerable contexts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 consensus on UHC priorities/approach in fragile settings</a:t>
            </a:r>
          </a:p>
          <a:p>
            <a:r>
              <a:rPr lang="en-US" b="1" dirty="0" smtClean="0">
                <a:solidFill>
                  <a:srgbClr val="30B08C"/>
                </a:solidFill>
              </a:rPr>
              <a:t>Private sector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Build understanding &amp; consensus (&amp; trust) on PS roles in advancing UHC.</a:t>
            </a:r>
            <a:endParaRPr lang="en-US" sz="2400" b="1" dirty="0" smtClean="0">
              <a:solidFill>
                <a:srgbClr val="30B08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47052" y="892813"/>
            <a:ext cx="3010486" cy="5539978"/>
          </a:xfrm>
          <a:prstGeom prst="rect">
            <a:avLst/>
          </a:prstGeom>
          <a:ln>
            <a:solidFill>
              <a:srgbClr val="28979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30B08C"/>
                </a:solidFill>
              </a:rPr>
              <a:t>KNOWLEDGE &amp; NETWORKS</a:t>
            </a:r>
          </a:p>
          <a:p>
            <a:r>
              <a:rPr lang="en-GB" b="1" dirty="0" smtClean="0">
                <a:solidFill>
                  <a:srgbClr val="30B08C"/>
                </a:solidFill>
              </a:rPr>
              <a:t>UHC Knowledge Hub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Involve countries &amp; ensure product(s) are relevant</a:t>
            </a:r>
          </a:p>
          <a:p>
            <a:r>
              <a:rPr lang="en-GB" b="1" dirty="0" smtClean="0">
                <a:solidFill>
                  <a:srgbClr val="30B08C"/>
                </a:solidFill>
              </a:rPr>
              <a:t>‘Network of networks’</a:t>
            </a:r>
            <a:endParaRPr lang="en-GB" b="1" dirty="0">
              <a:solidFill>
                <a:srgbClr val="30B08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Signpost countries to relevant experts; help make links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Maintain &amp; promote use of relevant HSS coordination tools (JANS, JARS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 smtClean="0">
                <a:solidFill>
                  <a:srgbClr val="289791"/>
                </a:solidFill>
              </a:rPr>
              <a:t>+ “Air Traffic Control” 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(Here or Working better together?)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Help countries &amp; partners navigate &amp; link to different initiatives</a:t>
            </a:r>
            <a:r>
              <a:rPr lang="en-US" b="1" dirty="0" smtClean="0">
                <a:solidFill>
                  <a:srgbClr val="30B08C"/>
                </a:solidFill>
                <a:latin typeface="Nunit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56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CSEM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Including SDG3 Global Action Plan consultations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5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34964" y="241999"/>
            <a:ext cx="11522074" cy="1994186"/>
          </a:xfrm>
        </p:spPr>
        <p:txBody>
          <a:bodyPr/>
          <a:lstStyle/>
          <a:p>
            <a:pPr algn="l"/>
            <a:r>
              <a:rPr lang="en-GB" sz="4000" dirty="0" smtClean="0"/>
              <a:t>Questions for this session</a:t>
            </a:r>
          </a:p>
          <a:p>
            <a:pPr algn="l"/>
            <a:endParaRPr lang="en-GB" sz="4000" dirty="0" smtClean="0"/>
          </a:p>
          <a:p>
            <a:pPr algn="l"/>
            <a:r>
              <a:rPr lang="en-GB" sz="4000" b="0" dirty="0"/>
              <a:t>1) What is UHC2030’s unique “offer” in support of accelerated progress towards UHC?</a:t>
            </a:r>
          </a:p>
          <a:p>
            <a:pPr algn="l"/>
            <a:endParaRPr lang="en-GB" sz="4000" b="0" dirty="0"/>
          </a:p>
          <a:p>
            <a:pPr algn="l"/>
            <a:r>
              <a:rPr lang="en-GB" sz="4000" b="0" dirty="0"/>
              <a:t>2) What are the priority issues and activities for UHC2030 to deliver this </a:t>
            </a:r>
            <a:r>
              <a:rPr lang="en-GB" sz="4000" b="0" dirty="0" smtClean="0"/>
              <a:t>offer – and what </a:t>
            </a:r>
            <a:r>
              <a:rPr lang="en-GB" sz="4000" b="0" dirty="0"/>
              <a:t>does it mean for </a:t>
            </a:r>
            <a:r>
              <a:rPr lang="en-GB" sz="4000" b="0" dirty="0" smtClean="0"/>
              <a:t>ways of working?</a:t>
            </a:r>
            <a:endParaRPr lang="en-US" sz="4000" b="0" dirty="0"/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09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Global Action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How should UHC2030 be involved?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50681" y="542436"/>
            <a:ext cx="11606357" cy="522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>
                <a:latin typeface="Nunito"/>
              </a:rPr>
              <a:t>Potential UHC2030 roles in GAP – initial ideas for discussion</a:t>
            </a:r>
            <a:endParaRPr lang="en-US" sz="2400" b="1" dirty="0">
              <a:latin typeface="Nunito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250681" y="1065367"/>
            <a:ext cx="11536587" cy="357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b="1" dirty="0" smtClean="0"/>
              <a:t>Partner </a:t>
            </a:r>
            <a:r>
              <a:rPr lang="en-US" b="1" dirty="0"/>
              <a:t>engagement</a:t>
            </a:r>
            <a:r>
              <a:rPr lang="en-US" dirty="0"/>
              <a:t>: provide a convening/coordinating platform for participation of diverse stakeholder networks</a:t>
            </a:r>
          </a:p>
          <a:p>
            <a:pPr lvl="0"/>
            <a:r>
              <a:rPr lang="en-US" b="1" dirty="0" smtClean="0"/>
              <a:t>Content </a:t>
            </a:r>
            <a:r>
              <a:rPr lang="en-US" b="1" dirty="0"/>
              <a:t>development</a:t>
            </a:r>
            <a:r>
              <a:rPr lang="en-US" dirty="0"/>
              <a:t>: convene and/or contribute to one or more of the proposed Global Action Plan ‘Accelerators</a:t>
            </a:r>
            <a:r>
              <a:rPr lang="en-US" dirty="0" smtClean="0"/>
              <a:t>’.</a:t>
            </a:r>
            <a:endParaRPr lang="en-US" sz="3200" dirty="0" smtClean="0"/>
          </a:p>
          <a:p>
            <a:pPr lvl="0"/>
            <a:r>
              <a:rPr lang="en-US" b="1" dirty="0" smtClean="0"/>
              <a:t>Ways </a:t>
            </a:r>
            <a:r>
              <a:rPr lang="en-US" b="1" dirty="0"/>
              <a:t>of working</a:t>
            </a:r>
            <a:r>
              <a:rPr lang="en-US" dirty="0"/>
              <a:t>: convene or contribute to the ‘Align’ approach in the Global Action Plan, and/or facilitate accountability for Global Action Plan implementation.</a:t>
            </a:r>
            <a:endParaRPr lang="en-US" sz="3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GB" dirty="0">
              <a:latin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16750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50681" y="542436"/>
            <a:ext cx="11606357" cy="522931"/>
          </a:xfrm>
        </p:spPr>
        <p:txBody>
          <a:bodyPr/>
          <a:lstStyle/>
          <a:p>
            <a:r>
              <a:rPr lang="en-GB" sz="2400" dirty="0" smtClean="0"/>
              <a:t>Wrap-up</a:t>
            </a:r>
            <a:r>
              <a:rPr lang="en-GB" sz="2400" smtClean="0"/>
              <a:t>: </a:t>
            </a:r>
            <a:r>
              <a:rPr lang="en-GB" sz="2400" smtClean="0"/>
              <a:t>Outcomes &amp; Decisions </a:t>
            </a:r>
            <a:r>
              <a:rPr lang="en-GB" sz="2400" dirty="0" smtClean="0"/>
              <a:t>to think about overnight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6826" y="1244967"/>
            <a:ext cx="11620211" cy="407409"/>
          </a:xfrm>
        </p:spPr>
        <p:txBody>
          <a:bodyPr/>
          <a:lstStyle/>
          <a:p>
            <a:r>
              <a:rPr lang="en-GB" sz="2800" b="1" dirty="0"/>
              <a:t>Proposed changes: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Agree revised UHC2030 </a:t>
            </a:r>
            <a:r>
              <a:rPr lang="en-GB" sz="2800" dirty="0" smtClean="0"/>
              <a:t>offer (voices</a:t>
            </a:r>
            <a:r>
              <a:rPr lang="en-GB" sz="2800" dirty="0" smtClean="0"/>
              <a:t>, working together, knowledge &amp; </a:t>
            </a:r>
            <a:r>
              <a:rPr lang="en-GB" sz="2800" dirty="0" smtClean="0"/>
              <a:t>networks), </a:t>
            </a:r>
            <a:r>
              <a:rPr lang="en-GB" sz="2800" dirty="0" smtClean="0"/>
              <a:t>with focus on SDG 3.8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/>
              <a:t>Agree we should align </a:t>
            </a:r>
            <a:r>
              <a:rPr lang="en-GB" sz="2800" dirty="0" err="1"/>
              <a:t>workplan</a:t>
            </a:r>
            <a:r>
              <a:rPr lang="en-GB" sz="2800" dirty="0"/>
              <a:t> to this </a:t>
            </a:r>
            <a:r>
              <a:rPr lang="en-GB" sz="2800" dirty="0" smtClean="0"/>
              <a:t>(</a:t>
            </a:r>
            <a:r>
              <a:rPr lang="en-GB" sz="2800" dirty="0" err="1" smtClean="0"/>
              <a:t>workplan</a:t>
            </a:r>
            <a:r>
              <a:rPr lang="en-GB" sz="2800" dirty="0" smtClean="0"/>
              <a:t> session tomorrow)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CT to develop single “reference” strategic narrative + conceptual framework (‘theory of change’) + results </a:t>
            </a:r>
            <a:r>
              <a:rPr lang="en-GB" sz="2800" dirty="0" smtClean="0"/>
              <a:t>framework for UHC2030  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Also (discuss tomorrow):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289791"/>
                </a:solidFill>
              </a:rPr>
              <a:t>Ways </a:t>
            </a:r>
            <a:r>
              <a:rPr lang="en-GB" sz="2800" dirty="0" smtClean="0">
                <a:solidFill>
                  <a:srgbClr val="289791"/>
                </a:solidFill>
              </a:rPr>
              <a:t>of working: closer alignment across </a:t>
            </a:r>
            <a:r>
              <a:rPr lang="en-GB" sz="2800" dirty="0">
                <a:solidFill>
                  <a:srgbClr val="289791"/>
                </a:solidFill>
              </a:rPr>
              <a:t>and between </a:t>
            </a:r>
            <a:r>
              <a:rPr lang="en-GB" sz="2800" dirty="0" smtClean="0">
                <a:solidFill>
                  <a:srgbClr val="289791"/>
                </a:solidFill>
              </a:rPr>
              <a:t>UHC2030 working </a:t>
            </a:r>
            <a:r>
              <a:rPr lang="en-GB" sz="2800" dirty="0">
                <a:solidFill>
                  <a:srgbClr val="289791"/>
                </a:solidFill>
              </a:rPr>
              <a:t>groups, to be overseen and coordinated by </a:t>
            </a:r>
            <a:r>
              <a:rPr lang="en-GB" sz="2800" dirty="0" smtClean="0">
                <a:solidFill>
                  <a:srgbClr val="289791"/>
                </a:solidFill>
              </a:rPr>
              <a:t>Core Team.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289791"/>
                </a:solidFill>
              </a:rPr>
              <a:t>Specific decisions about ongoing/new working </a:t>
            </a:r>
            <a:r>
              <a:rPr lang="en-GB" sz="2800" dirty="0" smtClean="0">
                <a:solidFill>
                  <a:srgbClr val="289791"/>
                </a:solidFill>
              </a:rPr>
              <a:t>groups</a:t>
            </a:r>
            <a:endParaRPr lang="en-US" sz="2800" dirty="0">
              <a:solidFill>
                <a:srgbClr val="289791"/>
              </a:solidFill>
            </a:endParaRPr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/>
              <a:t>	</a:t>
            </a:r>
            <a:r>
              <a:rPr lang="en-GB" sz="3200" dirty="0" smtClean="0"/>
              <a:t>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19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34964" y="241999"/>
            <a:ext cx="11522074" cy="644692"/>
          </a:xfrm>
        </p:spPr>
        <p:txBody>
          <a:bodyPr/>
          <a:lstStyle/>
          <a:p>
            <a:pPr algn="l"/>
            <a:r>
              <a:rPr lang="en-GB" sz="4000" dirty="0" smtClean="0"/>
              <a:t>Agenda</a:t>
            </a:r>
          </a:p>
          <a:p>
            <a:pPr algn="l"/>
            <a:endParaRPr lang="en-GB" sz="1600" dirty="0" smtClean="0"/>
          </a:p>
          <a:p>
            <a:pPr algn="l"/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34294"/>
              </p:ext>
            </p:extLst>
          </p:nvPr>
        </p:nvGraphicFramePr>
        <p:xfrm>
          <a:off x="3001818" y="524930"/>
          <a:ext cx="8303491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338"/>
                <a:gridCol w="648215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b="0" i="0" u="sng" dirty="0" smtClean="0"/>
                        <a:t>Thursday</a:t>
                      </a:r>
                      <a:endParaRPr lang="en-US" b="0" i="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1030-1230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The unique UHC2030 “offer”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/>
                        <a:t>Vision</a:t>
                      </a:r>
                      <a:r>
                        <a:rPr lang="en-GB" b="0" baseline="0" dirty="0" smtClean="0"/>
                        <a:t> &amp; g</a:t>
                      </a:r>
                      <a:r>
                        <a:rPr lang="en-GB" b="0" dirty="0" smtClean="0"/>
                        <a:t>oal level “changes we want to see”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/>
                        <a:t>The UHC2030 “offer”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/>
                        <a:t>Group work – “things I want from UHC2030 in</a:t>
                      </a:r>
                      <a:r>
                        <a:rPr lang="en-GB" b="0" baseline="0" dirty="0" smtClean="0"/>
                        <a:t> 2019</a:t>
                      </a:r>
                      <a:r>
                        <a:rPr lang="en-GB" b="0" dirty="0" smtClean="0"/>
                        <a:t>” 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1330-1630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Relating this offer to priorities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dirty="0" smtClean="0"/>
                        <a:t>How UHC2030 works</a:t>
                      </a:r>
                      <a:r>
                        <a:rPr lang="en-GB" b="0" baseline="0" dirty="0" smtClean="0"/>
                        <a:t> for countries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[break</a:t>
                      </a:r>
                      <a:r>
                        <a:rPr lang="en-GB" sz="1400" b="0" baseline="0" dirty="0" smtClean="0"/>
                        <a:t> 1445-1515]</a:t>
                      </a:r>
                      <a:endParaRPr lang="en-US" sz="1400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 smtClean="0"/>
                        <a:t>Role for civil society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 smtClean="0"/>
                        <a:t>SDG3 Global Action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0" baseline="0" dirty="0" smtClean="0"/>
                        <a:t>Implications &amp; decision-points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b="0" i="0" u="sng" dirty="0" smtClean="0"/>
                        <a:t>Friday</a:t>
                      </a:r>
                      <a:endParaRPr lang="en-US" b="0" i="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(0900-1030)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(HLM-UHC</a:t>
                      </a:r>
                      <a:r>
                        <a:rPr lang="en-GB" b="0" baseline="0" dirty="0" smtClean="0"/>
                        <a:t> preparations)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1100-1200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we implement the offer – decisions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(1300-1430)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(UHC2030 Working </a:t>
                      </a:r>
                      <a:r>
                        <a:rPr lang="en-GB" b="0" dirty="0" err="1" smtClean="0"/>
                        <a:t>Arrangments</a:t>
                      </a:r>
                      <a:r>
                        <a:rPr lang="en-GB" b="0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(1430-1515)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(</a:t>
                      </a:r>
                      <a:r>
                        <a:rPr lang="en-GB" b="0" dirty="0" err="1" smtClean="0"/>
                        <a:t>Workplan</a:t>
                      </a:r>
                      <a:r>
                        <a:rPr lang="en-GB" b="0" baseline="0" dirty="0" smtClean="0"/>
                        <a:t> &amp; budgets)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2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19954" y="4253254"/>
            <a:ext cx="5498811" cy="1106280"/>
          </a:xfrm>
        </p:spPr>
        <p:txBody>
          <a:bodyPr/>
          <a:lstStyle/>
          <a:p>
            <a:r>
              <a:rPr lang="en-GB" sz="2800" dirty="0" smtClean="0"/>
              <a:t>...</a:t>
            </a:r>
            <a:r>
              <a:rPr lang="en-US" sz="2800" dirty="0" smtClean="0"/>
              <a:t>to </a:t>
            </a:r>
            <a:r>
              <a:rPr lang="en-US" sz="2800" dirty="0"/>
              <a:t>drive faster, more equitable and sustainable progress towards UHC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6827" y="1531654"/>
            <a:ext cx="5498810" cy="4074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More resources for UHC (domestic and external)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Better (more efficient and effective) use of </a:t>
            </a:r>
            <a:r>
              <a:rPr lang="en-US" u="sng" dirty="0" smtClean="0"/>
              <a:t>all</a:t>
            </a:r>
            <a:r>
              <a:rPr lang="en-US" dirty="0" smtClean="0"/>
              <a:t> resources for UHC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More coherent action across all partners</a:t>
            </a:r>
          </a:p>
        </p:txBody>
      </p:sp>
      <p:pic>
        <p:nvPicPr>
          <p:cNvPr id="8" name="Picture Placeholder 7" descr="mother and child at a health post nepal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>
            <a:fillRect/>
          </a:stretch>
        </p:blipFill>
        <p:spPr>
          <a:xfrm>
            <a:off x="6096000" y="0"/>
            <a:ext cx="6096000" cy="6858000"/>
          </a:xfrm>
        </p:spPr>
      </p:pic>
      <p:sp>
        <p:nvSpPr>
          <p:cNvPr id="7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03081" y="593570"/>
            <a:ext cx="5498811" cy="1106280"/>
          </a:xfrm>
        </p:spPr>
        <p:txBody>
          <a:bodyPr/>
          <a:lstStyle/>
          <a:p>
            <a:r>
              <a:rPr lang="en-US" sz="2800" dirty="0" smtClean="0"/>
              <a:t>We want to see…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02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 smtClean="0"/>
              <a:t>5 underlying principles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(Global Compact &amp; Joint Vision)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74327" y="524958"/>
            <a:ext cx="0" cy="593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5807" y="524958"/>
            <a:ext cx="5942466" cy="4074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Leave no one behind</a:t>
            </a:r>
            <a:r>
              <a:rPr lang="en-GB" sz="1800" b="1" u="sng" dirty="0" smtClean="0">
                <a:solidFill>
                  <a:schemeClr val="bg1"/>
                </a:solidFill>
              </a:rPr>
              <a:t>.</a:t>
            </a:r>
            <a:r>
              <a:rPr lang="en-GB" sz="1800" u="sng" dirty="0" smtClean="0">
                <a:solidFill>
                  <a:schemeClr val="bg1"/>
                </a:solidFill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</a:rPr>
              <a:t>Stronger national and international commitments and action for UHC, focused on meeting the needs of all people in all settings. </a:t>
            </a:r>
            <a:endParaRPr lang="en-GB" sz="1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Transparency and accountability for results.</a:t>
            </a:r>
            <a:r>
              <a:rPr lang="en-GB" sz="1800" b="1" dirty="0" smtClean="0"/>
              <a:t> </a:t>
            </a:r>
            <a:r>
              <a:rPr lang="en-US" sz="1800" i="1" dirty="0" smtClean="0">
                <a:solidFill>
                  <a:schemeClr val="bg1"/>
                </a:solidFill>
              </a:rPr>
              <a:t>Governments and partners held to account at all levels for UHC progress, including through effective advocacy.</a:t>
            </a:r>
            <a:endParaRPr lang="en-GB" sz="18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Evidence-based national health strategies and leadership.</a:t>
            </a:r>
            <a:r>
              <a:rPr lang="en-GB" sz="1800" b="1" dirty="0" smtClean="0"/>
              <a:t> </a:t>
            </a:r>
            <a:r>
              <a:rPr lang="en-GB" sz="1800" i="1" dirty="0" smtClean="0">
                <a:solidFill>
                  <a:schemeClr val="bg1"/>
                </a:solidFill>
              </a:rPr>
              <a:t>Good quality strategies/plans enable m</a:t>
            </a:r>
            <a:r>
              <a:rPr lang="en-US" sz="1800" i="1" dirty="0" smtClean="0">
                <a:solidFill>
                  <a:schemeClr val="bg1"/>
                </a:solidFill>
              </a:rPr>
              <a:t>ore </a:t>
            </a:r>
            <a:r>
              <a:rPr lang="en-US" sz="1800" i="1" dirty="0">
                <a:solidFill>
                  <a:schemeClr val="bg1"/>
                </a:solidFill>
              </a:rPr>
              <a:t>effective use of all resources for </a:t>
            </a:r>
            <a:r>
              <a:rPr lang="en-US" sz="1800" i="1" dirty="0" smtClean="0">
                <a:solidFill>
                  <a:schemeClr val="bg1"/>
                </a:solidFill>
              </a:rPr>
              <a:t>UHC.  International </a:t>
            </a:r>
            <a:r>
              <a:rPr lang="en-US" sz="1800" i="1" dirty="0">
                <a:solidFill>
                  <a:schemeClr val="bg1"/>
                </a:solidFill>
              </a:rPr>
              <a:t>partners work </a:t>
            </a:r>
            <a:r>
              <a:rPr lang="en-US" sz="1800" i="1" dirty="0" smtClean="0">
                <a:solidFill>
                  <a:schemeClr val="bg1"/>
                </a:solidFill>
              </a:rPr>
              <a:t>together better, and respect </a:t>
            </a:r>
            <a:r>
              <a:rPr lang="en-US" sz="1800" i="1" dirty="0">
                <a:solidFill>
                  <a:schemeClr val="bg1"/>
                </a:solidFill>
              </a:rPr>
              <a:t>and foster country leadership.</a:t>
            </a:r>
            <a:endParaRPr lang="en-GB" sz="1800" i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Health systems are everybody’s business.</a:t>
            </a:r>
            <a:r>
              <a:rPr lang="en-GB" sz="1800" b="1" dirty="0" smtClean="0"/>
              <a:t>  </a:t>
            </a:r>
            <a:r>
              <a:rPr lang="en-US" sz="1800" i="1" dirty="0">
                <a:solidFill>
                  <a:schemeClr val="bg1"/>
                </a:solidFill>
              </a:rPr>
              <a:t>Full recognition of the roles, and effective engagement, of all partners within and beyond the health </a:t>
            </a:r>
            <a:r>
              <a:rPr lang="en-US" sz="1800" i="1" dirty="0" smtClean="0">
                <a:solidFill>
                  <a:schemeClr val="bg1"/>
                </a:solidFill>
              </a:rPr>
              <a:t>sector – including civil </a:t>
            </a:r>
            <a:r>
              <a:rPr lang="en-US" sz="1800" i="1" dirty="0">
                <a:solidFill>
                  <a:schemeClr val="bg1"/>
                </a:solidFill>
              </a:rPr>
              <a:t>society and the private </a:t>
            </a:r>
            <a:r>
              <a:rPr lang="en-US" sz="1800" i="1" dirty="0" smtClean="0">
                <a:solidFill>
                  <a:schemeClr val="bg1"/>
                </a:solidFill>
              </a:rPr>
              <a:t>sector.</a:t>
            </a:r>
            <a:endParaRPr lang="en-GB" sz="1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International cooperation based on mutual learning &amp; effectiveness. </a:t>
            </a:r>
            <a:r>
              <a:rPr lang="en-US" sz="1800" i="1" dirty="0">
                <a:solidFill>
                  <a:schemeClr val="bg1"/>
                </a:solidFill>
              </a:rPr>
              <a:t>Stronger networks and dialogue for sharing </a:t>
            </a:r>
            <a:r>
              <a:rPr lang="en-US" sz="1800" i="1" dirty="0" smtClean="0">
                <a:solidFill>
                  <a:schemeClr val="bg1"/>
                </a:solidFill>
              </a:rPr>
              <a:t>knowledge </a:t>
            </a:r>
            <a:r>
              <a:rPr lang="en-US" sz="1800" i="1" dirty="0">
                <a:solidFill>
                  <a:schemeClr val="bg1"/>
                </a:solidFill>
              </a:rPr>
              <a:t>and experience of effective health systems strengthening approaches.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1" dirty="0" smtClean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98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 smtClean="0"/>
              <a:t>“Changes we want to see”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874327" y="524958"/>
            <a:ext cx="0" cy="593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5807" y="524958"/>
            <a:ext cx="5942466" cy="4074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Leave no one behind.</a:t>
            </a:r>
            <a:r>
              <a:rPr lang="en-GB" sz="1800" u="sng" dirty="0" smtClean="0"/>
              <a:t> </a:t>
            </a:r>
            <a:r>
              <a:rPr lang="en-US" sz="1800" i="1" dirty="0">
                <a:solidFill>
                  <a:schemeClr val="tx1"/>
                </a:solidFill>
              </a:rPr>
              <a:t>Stronger national and international commitments and action for UHC, focused on meeting the needs of all people in all </a:t>
            </a:r>
            <a:r>
              <a:rPr lang="en-US" sz="1800" i="1" dirty="0" smtClean="0">
                <a:solidFill>
                  <a:schemeClr val="tx1"/>
                </a:solidFill>
              </a:rPr>
              <a:t>settings. 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Transparency and accountability for results.</a:t>
            </a:r>
            <a:r>
              <a:rPr lang="en-GB" sz="1800" b="1" dirty="0" smtClean="0"/>
              <a:t> </a:t>
            </a:r>
            <a:r>
              <a:rPr lang="en-US" sz="1800" i="1" dirty="0">
                <a:solidFill>
                  <a:schemeClr val="tx1"/>
                </a:solidFill>
              </a:rPr>
              <a:t>Governments and </a:t>
            </a:r>
            <a:r>
              <a:rPr lang="en-US" sz="1800" i="1" dirty="0" smtClean="0">
                <a:solidFill>
                  <a:schemeClr val="tx1"/>
                </a:solidFill>
              </a:rPr>
              <a:t>partners </a:t>
            </a:r>
            <a:r>
              <a:rPr lang="en-US" sz="1800" i="1" dirty="0">
                <a:solidFill>
                  <a:schemeClr val="tx1"/>
                </a:solidFill>
              </a:rPr>
              <a:t>held to account </a:t>
            </a:r>
            <a:r>
              <a:rPr lang="en-US" sz="1800" i="1" dirty="0" smtClean="0">
                <a:solidFill>
                  <a:schemeClr val="tx1"/>
                </a:solidFill>
              </a:rPr>
              <a:t>at all levels for UHC progress, </a:t>
            </a:r>
            <a:r>
              <a:rPr lang="en-US" sz="1800" i="1" dirty="0">
                <a:solidFill>
                  <a:schemeClr val="tx1"/>
                </a:solidFill>
              </a:rPr>
              <a:t>including through effective </a:t>
            </a:r>
            <a:r>
              <a:rPr lang="en-US" sz="1800" i="1" dirty="0" smtClean="0">
                <a:solidFill>
                  <a:schemeClr val="tx1"/>
                </a:solidFill>
              </a:rPr>
              <a:t>advocacy and social accountability.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Evidence-based national health strategies and leadership.</a:t>
            </a:r>
            <a:r>
              <a:rPr lang="en-GB" sz="1800" b="1" dirty="0" smtClean="0"/>
              <a:t> </a:t>
            </a:r>
            <a:r>
              <a:rPr lang="en-GB" sz="1800" i="1" dirty="0" smtClean="0">
                <a:solidFill>
                  <a:schemeClr val="tx1"/>
                </a:solidFill>
              </a:rPr>
              <a:t>Good quality strategies/plans enable m</a:t>
            </a:r>
            <a:r>
              <a:rPr lang="en-US" sz="1800" i="1" dirty="0" smtClean="0">
                <a:solidFill>
                  <a:schemeClr val="tx1"/>
                </a:solidFill>
              </a:rPr>
              <a:t>ore </a:t>
            </a:r>
            <a:r>
              <a:rPr lang="en-US" sz="1800" i="1" dirty="0">
                <a:solidFill>
                  <a:schemeClr val="tx1"/>
                </a:solidFill>
              </a:rPr>
              <a:t>effective use of all resources for </a:t>
            </a:r>
            <a:r>
              <a:rPr lang="en-US" sz="1800" i="1" dirty="0" smtClean="0">
                <a:solidFill>
                  <a:schemeClr val="tx1"/>
                </a:solidFill>
              </a:rPr>
              <a:t>UHC.  International </a:t>
            </a:r>
            <a:r>
              <a:rPr lang="en-US" sz="1800" i="1" dirty="0">
                <a:solidFill>
                  <a:schemeClr val="tx1"/>
                </a:solidFill>
              </a:rPr>
              <a:t>partners work </a:t>
            </a:r>
            <a:r>
              <a:rPr lang="en-US" sz="1800" i="1" dirty="0" smtClean="0">
                <a:solidFill>
                  <a:schemeClr val="tx1"/>
                </a:solidFill>
              </a:rPr>
              <a:t>together better, and respect </a:t>
            </a:r>
            <a:r>
              <a:rPr lang="en-US" sz="1800" i="1" dirty="0">
                <a:solidFill>
                  <a:schemeClr val="tx1"/>
                </a:solidFill>
              </a:rPr>
              <a:t>and foster country leadership.</a:t>
            </a:r>
            <a:endParaRPr lang="en-GB" sz="18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Health systems are everybody’s business.</a:t>
            </a:r>
            <a:r>
              <a:rPr lang="en-GB" sz="1800" b="1" dirty="0" smtClean="0"/>
              <a:t>  </a:t>
            </a:r>
            <a:r>
              <a:rPr lang="en-US" sz="1800" i="1" dirty="0">
                <a:solidFill>
                  <a:schemeClr val="tx1"/>
                </a:solidFill>
              </a:rPr>
              <a:t>Full recognition of the roles, and effective engagement, of all partners within and beyond the health </a:t>
            </a:r>
            <a:r>
              <a:rPr lang="en-US" sz="1800" i="1" dirty="0" smtClean="0">
                <a:solidFill>
                  <a:schemeClr val="tx1"/>
                </a:solidFill>
              </a:rPr>
              <a:t>sector – including civil </a:t>
            </a:r>
            <a:r>
              <a:rPr lang="en-US" sz="1800" i="1" dirty="0">
                <a:solidFill>
                  <a:schemeClr val="tx1"/>
                </a:solidFill>
              </a:rPr>
              <a:t>society and the private </a:t>
            </a:r>
            <a:r>
              <a:rPr lang="en-US" sz="1800" i="1" dirty="0" smtClean="0">
                <a:solidFill>
                  <a:schemeClr val="tx1"/>
                </a:solidFill>
              </a:rPr>
              <a:t>sector.</a:t>
            </a:r>
            <a:endParaRPr lang="en-GB" sz="18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International cooperation based on mutual learning &amp; effectiveness. </a:t>
            </a:r>
            <a:r>
              <a:rPr lang="en-US" sz="1800" i="1" dirty="0">
                <a:solidFill>
                  <a:schemeClr val="tx1"/>
                </a:solidFill>
              </a:rPr>
              <a:t>Stronger networks and dialogue for sharing </a:t>
            </a:r>
            <a:r>
              <a:rPr lang="en-US" sz="1800" i="1" dirty="0" smtClean="0">
                <a:solidFill>
                  <a:schemeClr val="tx1"/>
                </a:solidFill>
              </a:rPr>
              <a:t>knowledge </a:t>
            </a:r>
            <a:r>
              <a:rPr lang="en-US" sz="1800" i="1" dirty="0">
                <a:solidFill>
                  <a:schemeClr val="tx1"/>
                </a:solidFill>
              </a:rPr>
              <a:t>and experience of effective health systems strengthening approaches.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1" dirty="0" smtClean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98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3200" dirty="0" smtClean="0"/>
              <a:t>“Changes we want to see”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sz="2400" dirty="0" smtClean="0"/>
              <a:t>or (brief) Steering Committee discussion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6827" y="2124939"/>
            <a:ext cx="5498810" cy="4074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Which areas are particularly relevant for UHC2030?  </a:t>
            </a:r>
            <a:r>
              <a:rPr lang="en-GB" sz="1800" dirty="0" smtClean="0">
                <a:solidFill>
                  <a:schemeClr val="tx1"/>
                </a:solidFill>
              </a:rPr>
              <a:t>(NB goal level changes we </a:t>
            </a:r>
            <a:r>
              <a:rPr lang="en-GB" sz="1800" u="sng" dirty="0" smtClean="0">
                <a:solidFill>
                  <a:schemeClr val="tx1"/>
                </a:solidFill>
              </a:rPr>
              <a:t>contribute</a:t>
            </a:r>
            <a:r>
              <a:rPr lang="en-GB" sz="1800" dirty="0" smtClean="0">
                <a:solidFill>
                  <a:schemeClr val="tx1"/>
                </a:solidFill>
              </a:rPr>
              <a:t> to – do not claim attribution)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Is anything important missing?</a:t>
            </a:r>
            <a:endParaRPr lang="en-US" sz="3200" dirty="0" smtClean="0"/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74327" y="524958"/>
            <a:ext cx="0" cy="593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5807" y="524958"/>
            <a:ext cx="5942466" cy="4074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Leave no one behind.</a:t>
            </a:r>
            <a:r>
              <a:rPr lang="en-GB" sz="1800" u="sng" dirty="0" smtClean="0"/>
              <a:t> </a:t>
            </a:r>
            <a:r>
              <a:rPr lang="en-US" sz="1800" i="1" dirty="0">
                <a:solidFill>
                  <a:schemeClr val="tx1"/>
                </a:solidFill>
              </a:rPr>
              <a:t>Stronger national and international commitments and action for UHC, focused on meeting the needs of all people in all </a:t>
            </a:r>
            <a:r>
              <a:rPr lang="en-US" sz="1800" i="1" dirty="0" smtClean="0">
                <a:solidFill>
                  <a:schemeClr val="tx1"/>
                </a:solidFill>
              </a:rPr>
              <a:t>settings. 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Transparency and accountability for results.</a:t>
            </a:r>
            <a:r>
              <a:rPr lang="en-GB" sz="1800" b="1" dirty="0" smtClean="0"/>
              <a:t> </a:t>
            </a:r>
            <a:r>
              <a:rPr lang="en-US" sz="1800" i="1" dirty="0">
                <a:solidFill>
                  <a:schemeClr val="tx1"/>
                </a:solidFill>
              </a:rPr>
              <a:t>Governments and </a:t>
            </a:r>
            <a:r>
              <a:rPr lang="en-US" sz="1800" i="1" dirty="0" smtClean="0">
                <a:solidFill>
                  <a:schemeClr val="tx1"/>
                </a:solidFill>
              </a:rPr>
              <a:t>partners </a:t>
            </a:r>
            <a:r>
              <a:rPr lang="en-US" sz="1800" i="1" dirty="0">
                <a:solidFill>
                  <a:schemeClr val="tx1"/>
                </a:solidFill>
              </a:rPr>
              <a:t>held to account </a:t>
            </a:r>
            <a:r>
              <a:rPr lang="en-US" sz="1800" i="1" dirty="0" smtClean="0">
                <a:solidFill>
                  <a:schemeClr val="tx1"/>
                </a:solidFill>
              </a:rPr>
              <a:t>at all levels for UHC progress, </a:t>
            </a:r>
            <a:r>
              <a:rPr lang="en-US" sz="1800" i="1" dirty="0">
                <a:solidFill>
                  <a:schemeClr val="tx1"/>
                </a:solidFill>
              </a:rPr>
              <a:t>including through effective </a:t>
            </a:r>
            <a:r>
              <a:rPr lang="en-US" sz="1800" i="1" dirty="0" smtClean="0">
                <a:solidFill>
                  <a:schemeClr val="tx1"/>
                </a:solidFill>
              </a:rPr>
              <a:t>advocacy.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Evidence-based national health strategies and leadership.</a:t>
            </a:r>
            <a:r>
              <a:rPr lang="en-GB" sz="1800" b="1" dirty="0" smtClean="0"/>
              <a:t> </a:t>
            </a:r>
            <a:r>
              <a:rPr lang="en-GB" sz="1800" i="1" dirty="0" smtClean="0">
                <a:solidFill>
                  <a:schemeClr val="tx1"/>
                </a:solidFill>
              </a:rPr>
              <a:t>Good quality strategies/plans enable m</a:t>
            </a:r>
            <a:r>
              <a:rPr lang="en-US" sz="1800" i="1" dirty="0" smtClean="0">
                <a:solidFill>
                  <a:schemeClr val="tx1"/>
                </a:solidFill>
              </a:rPr>
              <a:t>ore </a:t>
            </a:r>
            <a:r>
              <a:rPr lang="en-US" sz="1800" i="1" dirty="0">
                <a:solidFill>
                  <a:schemeClr val="tx1"/>
                </a:solidFill>
              </a:rPr>
              <a:t>effective use of all resources for </a:t>
            </a:r>
            <a:r>
              <a:rPr lang="en-US" sz="1800" i="1" dirty="0" smtClean="0">
                <a:solidFill>
                  <a:schemeClr val="tx1"/>
                </a:solidFill>
              </a:rPr>
              <a:t>UHC.  International </a:t>
            </a:r>
            <a:r>
              <a:rPr lang="en-US" sz="1800" i="1" dirty="0">
                <a:solidFill>
                  <a:schemeClr val="tx1"/>
                </a:solidFill>
              </a:rPr>
              <a:t>partners work </a:t>
            </a:r>
            <a:r>
              <a:rPr lang="en-US" sz="1800" i="1" dirty="0" smtClean="0">
                <a:solidFill>
                  <a:schemeClr val="tx1"/>
                </a:solidFill>
              </a:rPr>
              <a:t>together better, and respect </a:t>
            </a:r>
            <a:r>
              <a:rPr lang="en-US" sz="1800" i="1" dirty="0">
                <a:solidFill>
                  <a:schemeClr val="tx1"/>
                </a:solidFill>
              </a:rPr>
              <a:t>and foster country leadership.</a:t>
            </a:r>
            <a:endParaRPr lang="en-GB" sz="1800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Health systems are everybody’s business.</a:t>
            </a:r>
            <a:r>
              <a:rPr lang="en-GB" sz="1800" b="1" dirty="0" smtClean="0"/>
              <a:t>  </a:t>
            </a:r>
            <a:r>
              <a:rPr lang="en-US" sz="1800" i="1" dirty="0">
                <a:solidFill>
                  <a:schemeClr val="tx1"/>
                </a:solidFill>
              </a:rPr>
              <a:t>Full recognition of the roles, and effective engagement, of all partners within and beyond the health </a:t>
            </a:r>
            <a:r>
              <a:rPr lang="en-US" sz="1800" i="1" dirty="0" smtClean="0">
                <a:solidFill>
                  <a:schemeClr val="tx1"/>
                </a:solidFill>
              </a:rPr>
              <a:t>sector – including civil </a:t>
            </a:r>
            <a:r>
              <a:rPr lang="en-US" sz="1800" i="1" dirty="0">
                <a:solidFill>
                  <a:schemeClr val="tx1"/>
                </a:solidFill>
              </a:rPr>
              <a:t>society and the private </a:t>
            </a:r>
            <a:r>
              <a:rPr lang="en-US" sz="1800" i="1" dirty="0" smtClean="0">
                <a:solidFill>
                  <a:schemeClr val="tx1"/>
                </a:solidFill>
              </a:rPr>
              <a:t>sector.</a:t>
            </a:r>
            <a:endParaRPr lang="en-GB" sz="18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u="sng" dirty="0" smtClean="0"/>
              <a:t>International cooperation based on mutual learning &amp; effectiveness. </a:t>
            </a:r>
            <a:r>
              <a:rPr lang="en-US" sz="1800" i="1" dirty="0">
                <a:solidFill>
                  <a:schemeClr val="tx1"/>
                </a:solidFill>
              </a:rPr>
              <a:t>Stronger networks and dialogue for sharing </a:t>
            </a:r>
            <a:r>
              <a:rPr lang="en-US" sz="1800" i="1" dirty="0" smtClean="0">
                <a:solidFill>
                  <a:schemeClr val="tx1"/>
                </a:solidFill>
              </a:rPr>
              <a:t>knowledge </a:t>
            </a:r>
            <a:r>
              <a:rPr lang="en-US" sz="1800" i="1" dirty="0">
                <a:solidFill>
                  <a:schemeClr val="tx1"/>
                </a:solidFill>
              </a:rPr>
              <a:t>and experience of effective health systems strengthening approaches.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800" b="1" dirty="0" smtClean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US" sz="1800" b="1" dirty="0"/>
              <a:t> </a:t>
            </a:r>
            <a:endParaRPr lang="en-US" sz="1800" dirty="0"/>
          </a:p>
          <a:p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1773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UHC2030 must </a:t>
            </a:r>
            <a:r>
              <a:rPr lang="en-US" sz="3200" dirty="0" smtClean="0"/>
              <a:t>define </a:t>
            </a:r>
            <a:r>
              <a:rPr lang="en-US" sz="3200" dirty="0"/>
              <a:t>its contribution more succinctly and be more concrete about what it offers and delivers.</a:t>
            </a:r>
          </a:p>
          <a:p>
            <a:endParaRPr lang="en-US" dirty="0"/>
          </a:p>
          <a:p>
            <a:r>
              <a:rPr lang="en-US" sz="1600" b="0" dirty="0"/>
              <a:t> (A </a:t>
            </a:r>
            <a:r>
              <a:rPr lang="en-US" sz="1600" b="0" dirty="0" smtClean="0"/>
              <a:t>High Income Country Health </a:t>
            </a:r>
            <a:r>
              <a:rPr lang="en-US" sz="1600" b="0" dirty="0"/>
              <a:t>Adviser, c</a:t>
            </a:r>
            <a:r>
              <a:rPr lang="en-US" sz="1600" b="0" dirty="0" smtClean="0"/>
              <a:t>onstituency phone call, </a:t>
            </a:r>
            <a:r>
              <a:rPr lang="en-US" sz="1600" b="0" dirty="0"/>
              <a:t>December 2018)</a:t>
            </a:r>
          </a:p>
        </p:txBody>
      </p:sp>
    </p:spTree>
    <p:extLst>
      <p:ext uri="{BB962C8B-B14F-4D97-AF65-F5344CB8AC3E}">
        <p14:creationId xmlns:p14="http://schemas.microsoft.com/office/powerpoint/2010/main" val="32356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8687" y="590232"/>
            <a:ext cx="11956474" cy="407409"/>
          </a:xfrm>
        </p:spPr>
        <p:txBody>
          <a:bodyPr/>
          <a:lstStyle/>
          <a:p>
            <a:r>
              <a:rPr lang="en-US" sz="4800" b="1" dirty="0" smtClean="0"/>
              <a:t>UHC2030 ‘offer’: </a:t>
            </a:r>
            <a:r>
              <a:rPr lang="en-US" sz="4800" b="1" u="sng" dirty="0" smtClean="0"/>
              <a:t>UHC2030 convenes &amp; makes connections to advance UHC</a:t>
            </a:r>
            <a:endParaRPr lang="en-US" sz="4800" b="1" u="sng" dirty="0"/>
          </a:p>
        </p:txBody>
      </p:sp>
      <p:sp>
        <p:nvSpPr>
          <p:cNvPr id="6" name="Bent Arrow 5"/>
          <p:cNvSpPr/>
          <p:nvPr/>
        </p:nvSpPr>
        <p:spPr>
          <a:xfrm flipV="1">
            <a:off x="623463" y="2352460"/>
            <a:ext cx="525814" cy="512618"/>
          </a:xfrm>
          <a:prstGeom prst="bentArrow">
            <a:avLst/>
          </a:prstGeom>
          <a:solidFill>
            <a:srgbClr val="30B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49277" y="2473483"/>
            <a:ext cx="4267199" cy="407409"/>
          </a:xfrm>
        </p:spPr>
        <p:txBody>
          <a:bodyPr/>
          <a:lstStyle/>
          <a:p>
            <a:r>
              <a:rPr lang="en-US" sz="3200" b="1" i="1" dirty="0" smtClean="0"/>
              <a:t>Voices for UHC  </a:t>
            </a:r>
            <a:endParaRPr lang="en-US" sz="3200" b="1" i="1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297741" y="2269778"/>
            <a:ext cx="6560457" cy="40740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Bring together diverse voices, to influence national and international commitments, plans, action and accountability for UHC.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flipV="1">
            <a:off x="1149277" y="3390231"/>
            <a:ext cx="525814" cy="512618"/>
          </a:xfrm>
          <a:prstGeom prst="bentArrow">
            <a:avLst/>
          </a:prstGeom>
          <a:solidFill>
            <a:srgbClr val="30B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75091" y="3511254"/>
            <a:ext cx="4267199" cy="407409"/>
          </a:xfrm>
        </p:spPr>
        <p:txBody>
          <a:bodyPr/>
          <a:lstStyle/>
          <a:p>
            <a:r>
              <a:rPr lang="en-US" sz="3200" b="1" i="1" dirty="0" smtClean="0"/>
              <a:t>Working better together for UHC</a:t>
            </a:r>
            <a:endParaRPr lang="en-US" sz="3200" b="1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91689" y="3572881"/>
            <a:ext cx="6560457" cy="40740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Convene, build consensus and promote effective ways of working that address key health systems issues and bottlenecks.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flipV="1">
            <a:off x="1638327" y="4631709"/>
            <a:ext cx="525814" cy="512618"/>
          </a:xfrm>
          <a:prstGeom prst="bentArrow">
            <a:avLst/>
          </a:prstGeom>
          <a:solidFill>
            <a:srgbClr val="30B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164141" y="4752732"/>
            <a:ext cx="4267199" cy="407409"/>
          </a:xfrm>
        </p:spPr>
        <p:txBody>
          <a:bodyPr/>
          <a:lstStyle/>
          <a:p>
            <a:r>
              <a:rPr lang="en-US" sz="3200" b="1" i="1" dirty="0" smtClean="0"/>
              <a:t>Knowledge &amp; networks for UHC</a:t>
            </a:r>
            <a:endParaRPr lang="en-US" sz="3200" b="1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880933" y="4873504"/>
            <a:ext cx="6560457" cy="40740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Make relevant knowledge and resources available and accessible, and promote sharing of evidence and experience.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D2EB58A154FA774E9C3013A12E2" ma:contentTypeVersion="" ma:contentTypeDescription="Create a new document." ma:contentTypeScope="" ma:versionID="05d4ecb205056660e0deaaa7f9254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4CBD7C-B572-4AB4-959C-E05016E5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52066D-8D70-4759-A872-A4E2E52734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66E65C-4F2D-42F8-BAD1-9EBA7550C266}">
  <ds:schemaRefs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2080</Words>
  <Application>Microsoft Office PowerPoint</Application>
  <PresentationFormat>Custom</PresentationFormat>
  <Paragraphs>224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Houldsworth</dc:creator>
  <cp:lastModifiedBy>REYES PASCUAL, Victoria Allah A.</cp:lastModifiedBy>
  <cp:revision>122</cp:revision>
  <dcterms:created xsi:type="dcterms:W3CDTF">2017-04-12T16:02:46Z</dcterms:created>
  <dcterms:modified xsi:type="dcterms:W3CDTF">2018-12-13T21:21:24Z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0x010100DEA1FD2EB58A154FA774E9C3013A12E2</vt:lpwstr>
  </property>
</Properties>
</file>