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7" r:id="rId2"/>
    <p:sldId id="273" r:id="rId3"/>
    <p:sldId id="269" r:id="rId4"/>
    <p:sldId id="276" r:id="rId5"/>
    <p:sldId id="278" r:id="rId6"/>
    <p:sldId id="260" r:id="rId7"/>
    <p:sldId id="262" r:id="rId8"/>
    <p:sldId id="263" r:id="rId9"/>
    <p:sldId id="274" r:id="rId10"/>
    <p:sldId id="264" r:id="rId11"/>
    <p:sldId id="279" r:id="rId12"/>
    <p:sldId id="258" r:id="rId13"/>
    <p:sldId id="282" r:id="rId14"/>
    <p:sldId id="281" r:id="rId15"/>
    <p:sldId id="261"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tono HARA" initials="K.HARA" lastIdx="1" clrIdx="0"/>
  <p:cmAuthor id="1" name="Kenji Shibuy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1" autoAdjust="0"/>
    <p:restoredTop sz="78695" autoAdjust="0"/>
  </p:normalViewPr>
  <p:slideViewPr>
    <p:cSldViewPr>
      <p:cViewPr>
        <p:scale>
          <a:sx n="94" d="100"/>
          <a:sy n="94" d="100"/>
        </p:scale>
        <p:origin x="-660" y="136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646"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98781377291186E-2"/>
          <c:y val="5.374144474903305E-2"/>
          <c:w val="0.78261741106608662"/>
          <c:h val="0.85170962916265114"/>
        </c:manualLayout>
      </c:layout>
      <c:lineChart>
        <c:grouping val="standard"/>
        <c:varyColors val="0"/>
        <c:ser>
          <c:idx val="0"/>
          <c:order val="0"/>
          <c:tx>
            <c:strRef>
              <c:f>[Table04.xls]Sheet1!$C$1</c:f>
              <c:strCache>
                <c:ptCount val="1"/>
                <c:pt idx="0">
                  <c:v>Canada</c:v>
                </c:pt>
              </c:strCache>
            </c:strRef>
          </c:tx>
          <c:marker>
            <c:symbol val="none"/>
          </c:marker>
          <c:cat>
            <c:numRef>
              <c:f>[Table04.xls]Sheet1!$B$2:$B$63</c:f>
              <c:numCache>
                <c:formatCode>General</c:formatCod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numCache>
            </c:numRef>
          </c:cat>
          <c:val>
            <c:numRef>
              <c:f>[Table04.xls]Sheet1!$C$2:$C$63</c:f>
              <c:numCache>
                <c:formatCode>General</c:formatCode>
                <c:ptCount val="62"/>
                <c:pt idx="0">
                  <c:v>70.83</c:v>
                </c:pt>
                <c:pt idx="5">
                  <c:v>72.92</c:v>
                </c:pt>
                <c:pt idx="10">
                  <c:v>74.17</c:v>
                </c:pt>
                <c:pt idx="15">
                  <c:v>75.180000000000007</c:v>
                </c:pt>
                <c:pt idx="21">
                  <c:v>76.36</c:v>
                </c:pt>
                <c:pt idx="26">
                  <c:v>77.48</c:v>
                </c:pt>
                <c:pt idx="31">
                  <c:v>78.98</c:v>
                </c:pt>
                <c:pt idx="35">
                  <c:v>79.78</c:v>
                </c:pt>
                <c:pt idx="36">
                  <c:v>79.790000000000006</c:v>
                </c:pt>
                <c:pt idx="42">
                  <c:v>80.89</c:v>
                </c:pt>
                <c:pt idx="48">
                  <c:v>78.8</c:v>
                </c:pt>
                <c:pt idx="49">
                  <c:v>81.7</c:v>
                </c:pt>
                <c:pt idx="50">
                  <c:v>82.2</c:v>
                </c:pt>
                <c:pt idx="51">
                  <c:v>82.2</c:v>
                </c:pt>
                <c:pt idx="52">
                  <c:v>82.1</c:v>
                </c:pt>
                <c:pt idx="53">
                  <c:v>82.4</c:v>
                </c:pt>
                <c:pt idx="54">
                  <c:v>82.56</c:v>
                </c:pt>
                <c:pt idx="56">
                  <c:v>83</c:v>
                </c:pt>
                <c:pt idx="57">
                  <c:v>83.15</c:v>
                </c:pt>
              </c:numCache>
            </c:numRef>
          </c:val>
          <c:smooth val="0"/>
        </c:ser>
        <c:ser>
          <c:idx val="1"/>
          <c:order val="1"/>
          <c:tx>
            <c:strRef>
              <c:f>[Table04.xls]Sheet1!$D$1</c:f>
              <c:strCache>
                <c:ptCount val="1"/>
                <c:pt idx="0">
                  <c:v>France</c:v>
                </c:pt>
              </c:strCache>
            </c:strRef>
          </c:tx>
          <c:marker>
            <c:symbol val="none"/>
          </c:marker>
          <c:cat>
            <c:numRef>
              <c:f>[Table04.xls]Sheet1!$B$2:$B$63</c:f>
              <c:numCache>
                <c:formatCode>General</c:formatCod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numCache>
            </c:numRef>
          </c:cat>
          <c:val>
            <c:numRef>
              <c:f>[Table04.xls]Sheet1!$D$2:$D$63</c:f>
              <c:numCache>
                <c:formatCode>General</c:formatCode>
                <c:ptCount val="62"/>
                <c:pt idx="0">
                  <c:v>69.3</c:v>
                </c:pt>
                <c:pt idx="5">
                  <c:v>71.150000000000006</c:v>
                </c:pt>
                <c:pt idx="10">
                  <c:v>73.8</c:v>
                </c:pt>
                <c:pt idx="15">
                  <c:v>75</c:v>
                </c:pt>
                <c:pt idx="21">
                  <c:v>76.099999999999994</c:v>
                </c:pt>
                <c:pt idx="22">
                  <c:v>76.400000000000006</c:v>
                </c:pt>
                <c:pt idx="23">
                  <c:v>76.5</c:v>
                </c:pt>
                <c:pt idx="24">
                  <c:v>76.900000000000006</c:v>
                </c:pt>
                <c:pt idx="26">
                  <c:v>77.2</c:v>
                </c:pt>
                <c:pt idx="27">
                  <c:v>77.849999999999994</c:v>
                </c:pt>
                <c:pt idx="28">
                  <c:v>78.02</c:v>
                </c:pt>
                <c:pt idx="29">
                  <c:v>78.2</c:v>
                </c:pt>
                <c:pt idx="31">
                  <c:v>78.47</c:v>
                </c:pt>
                <c:pt idx="32">
                  <c:v>78.709999999999994</c:v>
                </c:pt>
                <c:pt idx="34">
                  <c:v>79.19</c:v>
                </c:pt>
                <c:pt idx="35">
                  <c:v>79.489999999999995</c:v>
                </c:pt>
                <c:pt idx="36">
                  <c:v>79.8</c:v>
                </c:pt>
                <c:pt idx="37">
                  <c:v>80.27</c:v>
                </c:pt>
                <c:pt idx="38">
                  <c:v>80.459999999999994</c:v>
                </c:pt>
                <c:pt idx="39">
                  <c:v>80.64</c:v>
                </c:pt>
                <c:pt idx="40">
                  <c:v>80.94</c:v>
                </c:pt>
                <c:pt idx="41">
                  <c:v>81.13</c:v>
                </c:pt>
                <c:pt idx="42">
                  <c:v>81.150000000000006</c:v>
                </c:pt>
                <c:pt idx="43">
                  <c:v>81.42</c:v>
                </c:pt>
                <c:pt idx="44">
                  <c:v>81.84</c:v>
                </c:pt>
                <c:pt idx="45">
                  <c:v>81.86</c:v>
                </c:pt>
                <c:pt idx="46">
                  <c:v>82.02</c:v>
                </c:pt>
                <c:pt idx="47">
                  <c:v>82.27</c:v>
                </c:pt>
                <c:pt idx="48">
                  <c:v>82.37</c:v>
                </c:pt>
                <c:pt idx="51">
                  <c:v>82.9</c:v>
                </c:pt>
                <c:pt idx="53">
                  <c:v>82.9</c:v>
                </c:pt>
                <c:pt idx="54">
                  <c:v>83.8</c:v>
                </c:pt>
                <c:pt idx="55">
                  <c:v>83.81</c:v>
                </c:pt>
                <c:pt idx="56">
                  <c:v>84.17</c:v>
                </c:pt>
                <c:pt idx="57">
                  <c:v>84.337900000000005</c:v>
                </c:pt>
                <c:pt idx="58">
                  <c:v>84.42</c:v>
                </c:pt>
                <c:pt idx="59">
                  <c:v>84.506</c:v>
                </c:pt>
              </c:numCache>
            </c:numRef>
          </c:val>
          <c:smooth val="0"/>
        </c:ser>
        <c:ser>
          <c:idx val="2"/>
          <c:order val="2"/>
          <c:tx>
            <c:strRef>
              <c:f>[Table04.xls]Sheet1!$E$1</c:f>
              <c:strCache>
                <c:ptCount val="1"/>
                <c:pt idx="0">
                  <c:v>Germany</c:v>
                </c:pt>
              </c:strCache>
            </c:strRef>
          </c:tx>
          <c:marker>
            <c:symbol val="none"/>
          </c:marker>
          <c:cat>
            <c:numRef>
              <c:f>[Table04.xls]Sheet1!$B$2:$B$63</c:f>
              <c:numCache>
                <c:formatCode>General</c:formatCod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numCache>
            </c:numRef>
          </c:cat>
          <c:val>
            <c:numRef>
              <c:f>[Table04.xls]Sheet1!$E$2:$E$63</c:f>
              <c:numCache>
                <c:formatCode>General</c:formatCode>
                <c:ptCount val="62"/>
                <c:pt idx="10">
                  <c:v>71.7</c:v>
                </c:pt>
                <c:pt idx="15">
                  <c:v>73.3</c:v>
                </c:pt>
                <c:pt idx="20">
                  <c:v>73.599999999999994</c:v>
                </c:pt>
                <c:pt idx="21">
                  <c:v>73.8</c:v>
                </c:pt>
                <c:pt idx="22">
                  <c:v>74.099999999999994</c:v>
                </c:pt>
                <c:pt idx="23">
                  <c:v>74.400000000000006</c:v>
                </c:pt>
                <c:pt idx="24">
                  <c:v>74.599999999999994</c:v>
                </c:pt>
                <c:pt idx="25">
                  <c:v>74.5</c:v>
                </c:pt>
                <c:pt idx="26">
                  <c:v>75</c:v>
                </c:pt>
                <c:pt idx="27">
                  <c:v>75.7</c:v>
                </c:pt>
                <c:pt idx="28">
                  <c:v>75.7</c:v>
                </c:pt>
                <c:pt idx="29">
                  <c:v>76</c:v>
                </c:pt>
                <c:pt idx="30">
                  <c:v>76.2</c:v>
                </c:pt>
                <c:pt idx="31">
                  <c:v>76.400000000000006</c:v>
                </c:pt>
                <c:pt idx="32">
                  <c:v>76.7</c:v>
                </c:pt>
                <c:pt idx="33">
                  <c:v>77</c:v>
                </c:pt>
                <c:pt idx="34">
                  <c:v>77.5</c:v>
                </c:pt>
                <c:pt idx="35">
                  <c:v>77.599999999999994</c:v>
                </c:pt>
                <c:pt idx="36">
                  <c:v>77.7</c:v>
                </c:pt>
                <c:pt idx="37">
                  <c:v>78.2</c:v>
                </c:pt>
                <c:pt idx="38">
                  <c:v>78.400000000000006</c:v>
                </c:pt>
                <c:pt idx="39">
                  <c:v>78.599999999999994</c:v>
                </c:pt>
                <c:pt idx="40">
                  <c:v>78.5</c:v>
                </c:pt>
                <c:pt idx="41">
                  <c:v>78.8</c:v>
                </c:pt>
                <c:pt idx="42">
                  <c:v>79.3</c:v>
                </c:pt>
                <c:pt idx="43">
                  <c:v>79.400000000000006</c:v>
                </c:pt>
                <c:pt idx="44">
                  <c:v>79.7</c:v>
                </c:pt>
                <c:pt idx="45">
                  <c:v>79.900000000000006</c:v>
                </c:pt>
                <c:pt idx="46">
                  <c:v>80.099999999999994</c:v>
                </c:pt>
                <c:pt idx="47">
                  <c:v>80.5</c:v>
                </c:pt>
                <c:pt idx="48">
                  <c:v>80.8</c:v>
                </c:pt>
                <c:pt idx="49">
                  <c:v>81</c:v>
                </c:pt>
                <c:pt idx="50">
                  <c:v>81.2</c:v>
                </c:pt>
                <c:pt idx="51">
                  <c:v>81.400000000000006</c:v>
                </c:pt>
                <c:pt idx="52">
                  <c:v>81.3</c:v>
                </c:pt>
                <c:pt idx="53">
                  <c:v>81.3</c:v>
                </c:pt>
                <c:pt idx="54">
                  <c:v>81.900000000000006</c:v>
                </c:pt>
                <c:pt idx="55">
                  <c:v>82</c:v>
                </c:pt>
                <c:pt idx="56">
                  <c:v>82.4</c:v>
                </c:pt>
                <c:pt idx="57">
                  <c:v>82.7</c:v>
                </c:pt>
                <c:pt idx="58">
                  <c:v>82.7</c:v>
                </c:pt>
                <c:pt idx="59">
                  <c:v>82.8</c:v>
                </c:pt>
                <c:pt idx="60">
                  <c:v>83</c:v>
                </c:pt>
                <c:pt idx="61">
                  <c:v>83.2</c:v>
                </c:pt>
              </c:numCache>
            </c:numRef>
          </c:val>
          <c:smooth val="0"/>
        </c:ser>
        <c:ser>
          <c:idx val="3"/>
          <c:order val="3"/>
          <c:tx>
            <c:strRef>
              <c:f>[Table04.xls]Sheet1!$F$1</c:f>
              <c:strCache>
                <c:ptCount val="1"/>
                <c:pt idx="0">
                  <c:v>Italy</c:v>
                </c:pt>
              </c:strCache>
            </c:strRef>
          </c:tx>
          <c:marker>
            <c:symbol val="none"/>
          </c:marker>
          <c:cat>
            <c:numRef>
              <c:f>[Table04.xls]Sheet1!$B$2:$B$63</c:f>
              <c:numCache>
                <c:formatCode>General</c:formatCod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numCache>
            </c:numRef>
          </c:cat>
          <c:val>
            <c:numRef>
              <c:f>[Table04.xls]Sheet1!$F$2:$F$63</c:f>
              <c:numCache>
                <c:formatCode>General</c:formatCode>
                <c:ptCount val="62"/>
                <c:pt idx="0">
                  <c:v>67.25</c:v>
                </c:pt>
                <c:pt idx="5">
                  <c:v>70.02</c:v>
                </c:pt>
                <c:pt idx="10">
                  <c:v>72.27</c:v>
                </c:pt>
                <c:pt idx="15">
                  <c:v>73.36</c:v>
                </c:pt>
                <c:pt idx="21">
                  <c:v>74.88</c:v>
                </c:pt>
                <c:pt idx="25">
                  <c:v>75.91</c:v>
                </c:pt>
                <c:pt idx="28">
                  <c:v>77.19</c:v>
                </c:pt>
                <c:pt idx="30">
                  <c:v>77.78</c:v>
                </c:pt>
                <c:pt idx="31">
                  <c:v>77.78</c:v>
                </c:pt>
                <c:pt idx="32">
                  <c:v>78.209999999999994</c:v>
                </c:pt>
                <c:pt idx="33">
                  <c:v>78.14</c:v>
                </c:pt>
                <c:pt idx="34">
                  <c:v>78.12</c:v>
                </c:pt>
                <c:pt idx="35">
                  <c:v>78.61</c:v>
                </c:pt>
                <c:pt idx="38">
                  <c:v>79.7</c:v>
                </c:pt>
                <c:pt idx="39">
                  <c:v>80.03</c:v>
                </c:pt>
                <c:pt idx="41">
                  <c:v>80.180000000000007</c:v>
                </c:pt>
                <c:pt idx="42">
                  <c:v>80.36</c:v>
                </c:pt>
                <c:pt idx="43">
                  <c:v>80.53</c:v>
                </c:pt>
                <c:pt idx="44">
                  <c:v>80.739999999999995</c:v>
                </c:pt>
                <c:pt idx="45">
                  <c:v>81</c:v>
                </c:pt>
                <c:pt idx="49">
                  <c:v>82.14</c:v>
                </c:pt>
                <c:pt idx="50">
                  <c:v>82.5</c:v>
                </c:pt>
                <c:pt idx="52">
                  <c:v>83</c:v>
                </c:pt>
                <c:pt idx="53">
                  <c:v>82.8</c:v>
                </c:pt>
                <c:pt idx="54">
                  <c:v>83.715999999999994</c:v>
                </c:pt>
                <c:pt idx="55">
                  <c:v>83.655000000000001</c:v>
                </c:pt>
                <c:pt idx="56">
                  <c:v>83.974999999999994</c:v>
                </c:pt>
                <c:pt idx="57">
                  <c:v>84.043000000000006</c:v>
                </c:pt>
                <c:pt idx="58">
                  <c:v>84.070999999999998</c:v>
                </c:pt>
                <c:pt idx="59">
                  <c:v>84.128</c:v>
                </c:pt>
              </c:numCache>
            </c:numRef>
          </c:val>
          <c:smooth val="0"/>
        </c:ser>
        <c:ser>
          <c:idx val="4"/>
          <c:order val="4"/>
          <c:tx>
            <c:strRef>
              <c:f>[Table04.xls]Sheet1!$G$1</c:f>
              <c:strCache>
                <c:ptCount val="1"/>
                <c:pt idx="0">
                  <c:v>UK</c:v>
                </c:pt>
              </c:strCache>
            </c:strRef>
          </c:tx>
          <c:marker>
            <c:symbol val="none"/>
          </c:marker>
          <c:cat>
            <c:numRef>
              <c:f>[Table04.xls]Sheet1!$B$2:$B$63</c:f>
              <c:numCache>
                <c:formatCode>General</c:formatCod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numCache>
            </c:numRef>
          </c:cat>
          <c:val>
            <c:numRef>
              <c:f>[Table04.xls]Sheet1!$G$2:$G$63</c:f>
              <c:numCache>
                <c:formatCode>General</c:formatCode>
                <c:ptCount val="62"/>
                <c:pt idx="0">
                  <c:v>71.22</c:v>
                </c:pt>
                <c:pt idx="5">
                  <c:v>72.989999999999995</c:v>
                </c:pt>
                <c:pt idx="10">
                  <c:v>74.099999999999994</c:v>
                </c:pt>
                <c:pt idx="15">
                  <c:v>74.400000000000006</c:v>
                </c:pt>
                <c:pt idx="20">
                  <c:v>75.099999999999994</c:v>
                </c:pt>
                <c:pt idx="21">
                  <c:v>75.099999999999994</c:v>
                </c:pt>
                <c:pt idx="22">
                  <c:v>75.099999999999994</c:v>
                </c:pt>
                <c:pt idx="23">
                  <c:v>75.3</c:v>
                </c:pt>
                <c:pt idx="25">
                  <c:v>75.819999999999993</c:v>
                </c:pt>
                <c:pt idx="27">
                  <c:v>76.2</c:v>
                </c:pt>
                <c:pt idx="28">
                  <c:v>76.400000000000006</c:v>
                </c:pt>
                <c:pt idx="29">
                  <c:v>76.599999999999994</c:v>
                </c:pt>
                <c:pt idx="31">
                  <c:v>77.11</c:v>
                </c:pt>
                <c:pt idx="32">
                  <c:v>77.349999999999994</c:v>
                </c:pt>
                <c:pt idx="34">
                  <c:v>77.540000000000006</c:v>
                </c:pt>
                <c:pt idx="35">
                  <c:v>77.510000000000005</c:v>
                </c:pt>
                <c:pt idx="36">
                  <c:v>77.64</c:v>
                </c:pt>
                <c:pt idx="37">
                  <c:v>77.88</c:v>
                </c:pt>
                <c:pt idx="38">
                  <c:v>78.03</c:v>
                </c:pt>
                <c:pt idx="39">
                  <c:v>78.27</c:v>
                </c:pt>
                <c:pt idx="42">
                  <c:v>79.05</c:v>
                </c:pt>
                <c:pt idx="44">
                  <c:v>79.44</c:v>
                </c:pt>
                <c:pt idx="45">
                  <c:v>79.319999999999993</c:v>
                </c:pt>
                <c:pt idx="46">
                  <c:v>79.48</c:v>
                </c:pt>
                <c:pt idx="47">
                  <c:v>79.64</c:v>
                </c:pt>
                <c:pt idx="49">
                  <c:v>79.78</c:v>
                </c:pt>
                <c:pt idx="50">
                  <c:v>80.13</c:v>
                </c:pt>
                <c:pt idx="57">
                  <c:v>81.634862590900397</c:v>
                </c:pt>
              </c:numCache>
            </c:numRef>
          </c:val>
          <c:smooth val="0"/>
        </c:ser>
        <c:ser>
          <c:idx val="5"/>
          <c:order val="5"/>
          <c:tx>
            <c:strRef>
              <c:f>[Table04.xls]Sheet1!$H$1</c:f>
              <c:strCache>
                <c:ptCount val="1"/>
                <c:pt idx="0">
                  <c:v>US</c:v>
                </c:pt>
              </c:strCache>
            </c:strRef>
          </c:tx>
          <c:marker>
            <c:symbol val="none"/>
          </c:marker>
          <c:cat>
            <c:numRef>
              <c:f>[Table04.xls]Sheet1!$B$2:$B$63</c:f>
              <c:numCache>
                <c:formatCode>General</c:formatCod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numCache>
            </c:numRef>
          </c:cat>
          <c:val>
            <c:numRef>
              <c:f>[Table04.xls]Sheet1!$H$2:$H$63</c:f>
              <c:numCache>
                <c:formatCode>General</c:formatCode>
                <c:ptCount val="62"/>
                <c:pt idx="0">
                  <c:v>71.099999999999994</c:v>
                </c:pt>
                <c:pt idx="5">
                  <c:v>72.7</c:v>
                </c:pt>
                <c:pt idx="10">
                  <c:v>73.099999999999994</c:v>
                </c:pt>
                <c:pt idx="15">
                  <c:v>73.7</c:v>
                </c:pt>
                <c:pt idx="20">
                  <c:v>74.8</c:v>
                </c:pt>
                <c:pt idx="21">
                  <c:v>74.8</c:v>
                </c:pt>
                <c:pt idx="22">
                  <c:v>75.099999999999994</c:v>
                </c:pt>
                <c:pt idx="23">
                  <c:v>75.3</c:v>
                </c:pt>
                <c:pt idx="24">
                  <c:v>75.900000000000006</c:v>
                </c:pt>
                <c:pt idx="25">
                  <c:v>76.5</c:v>
                </c:pt>
                <c:pt idx="27">
                  <c:v>77.099999999999994</c:v>
                </c:pt>
                <c:pt idx="28">
                  <c:v>77.2</c:v>
                </c:pt>
                <c:pt idx="29">
                  <c:v>77.8</c:v>
                </c:pt>
                <c:pt idx="30">
                  <c:v>77.5</c:v>
                </c:pt>
                <c:pt idx="32">
                  <c:v>78.2</c:v>
                </c:pt>
                <c:pt idx="33">
                  <c:v>78.3</c:v>
                </c:pt>
                <c:pt idx="34">
                  <c:v>78.2</c:v>
                </c:pt>
                <c:pt idx="35">
                  <c:v>78.2</c:v>
                </c:pt>
                <c:pt idx="36">
                  <c:v>78.3</c:v>
                </c:pt>
                <c:pt idx="38">
                  <c:v>78.3</c:v>
                </c:pt>
                <c:pt idx="39">
                  <c:v>78.599999999999994</c:v>
                </c:pt>
                <c:pt idx="41">
                  <c:v>78.900000000000006</c:v>
                </c:pt>
                <c:pt idx="43">
                  <c:v>78.8</c:v>
                </c:pt>
                <c:pt idx="44">
                  <c:v>79</c:v>
                </c:pt>
                <c:pt idx="45">
                  <c:v>78.900000000000006</c:v>
                </c:pt>
                <c:pt idx="46">
                  <c:v>79.099999999999994</c:v>
                </c:pt>
                <c:pt idx="47">
                  <c:v>79.2</c:v>
                </c:pt>
                <c:pt idx="48">
                  <c:v>79.5</c:v>
                </c:pt>
                <c:pt idx="49">
                  <c:v>79.400000000000006</c:v>
                </c:pt>
                <c:pt idx="50">
                  <c:v>79.7</c:v>
                </c:pt>
                <c:pt idx="51">
                  <c:v>79.8</c:v>
                </c:pt>
                <c:pt idx="52">
                  <c:v>79.900000000000006</c:v>
                </c:pt>
                <c:pt idx="53">
                  <c:v>80.099999999999994</c:v>
                </c:pt>
                <c:pt idx="54">
                  <c:v>80.400000000000006</c:v>
                </c:pt>
                <c:pt idx="55">
                  <c:v>79.900000000000006</c:v>
                </c:pt>
                <c:pt idx="56">
                  <c:v>80.201160000000002</c:v>
                </c:pt>
                <c:pt idx="57">
                  <c:v>80.407240000000002</c:v>
                </c:pt>
                <c:pt idx="58">
                  <c:v>80.571273803710895</c:v>
                </c:pt>
              </c:numCache>
            </c:numRef>
          </c:val>
          <c:smooth val="0"/>
        </c:ser>
        <c:ser>
          <c:idx val="6"/>
          <c:order val="6"/>
          <c:tx>
            <c:strRef>
              <c:f>[Table04.xls]Sheet1!$I$1</c:f>
              <c:strCache>
                <c:ptCount val="1"/>
                <c:pt idx="0">
                  <c:v>Japan</c:v>
                </c:pt>
              </c:strCache>
            </c:strRef>
          </c:tx>
          <c:spPr>
            <a:ln w="50800">
              <a:solidFill>
                <a:srgbClr val="C00000"/>
              </a:solidFill>
            </a:ln>
          </c:spPr>
          <c:marker>
            <c:symbol val="none"/>
          </c:marker>
          <c:cat>
            <c:numRef>
              <c:f>[Table04.xls]Sheet1!$B$2:$B$63</c:f>
              <c:numCache>
                <c:formatCode>General</c:formatCod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numCache>
            </c:numRef>
          </c:cat>
          <c:val>
            <c:numRef>
              <c:f>[Table04.xls]Sheet1!$I$2:$I$63</c:f>
              <c:numCache>
                <c:formatCode>General</c:formatCode>
                <c:ptCount val="62"/>
                <c:pt idx="0">
                  <c:v>62.97</c:v>
                </c:pt>
                <c:pt idx="5">
                  <c:v>67.75</c:v>
                </c:pt>
                <c:pt idx="10">
                  <c:v>70.19</c:v>
                </c:pt>
                <c:pt idx="15">
                  <c:v>72.92</c:v>
                </c:pt>
                <c:pt idx="20">
                  <c:v>74.7</c:v>
                </c:pt>
                <c:pt idx="21">
                  <c:v>75.599999999999994</c:v>
                </c:pt>
                <c:pt idx="22">
                  <c:v>75.900000000000006</c:v>
                </c:pt>
                <c:pt idx="23">
                  <c:v>76</c:v>
                </c:pt>
                <c:pt idx="24">
                  <c:v>76.3</c:v>
                </c:pt>
                <c:pt idx="25">
                  <c:v>76.900000000000006</c:v>
                </c:pt>
                <c:pt idx="26">
                  <c:v>77.400000000000006</c:v>
                </c:pt>
                <c:pt idx="27">
                  <c:v>78</c:v>
                </c:pt>
                <c:pt idx="28">
                  <c:v>78.3</c:v>
                </c:pt>
                <c:pt idx="29">
                  <c:v>78.900000000000006</c:v>
                </c:pt>
                <c:pt idx="30">
                  <c:v>78.8</c:v>
                </c:pt>
                <c:pt idx="31">
                  <c:v>79.099999999999994</c:v>
                </c:pt>
                <c:pt idx="32">
                  <c:v>79.7</c:v>
                </c:pt>
                <c:pt idx="33">
                  <c:v>79.8</c:v>
                </c:pt>
                <c:pt idx="34">
                  <c:v>80.2</c:v>
                </c:pt>
                <c:pt idx="35">
                  <c:v>80.5</c:v>
                </c:pt>
                <c:pt idx="36">
                  <c:v>80.900000000000006</c:v>
                </c:pt>
                <c:pt idx="37">
                  <c:v>81.400000000000006</c:v>
                </c:pt>
                <c:pt idx="38">
                  <c:v>81.3</c:v>
                </c:pt>
                <c:pt idx="39">
                  <c:v>81.8</c:v>
                </c:pt>
                <c:pt idx="40">
                  <c:v>81.900000000000006</c:v>
                </c:pt>
                <c:pt idx="41">
                  <c:v>82.1</c:v>
                </c:pt>
                <c:pt idx="42">
                  <c:v>82.2</c:v>
                </c:pt>
                <c:pt idx="43">
                  <c:v>82.5</c:v>
                </c:pt>
                <c:pt idx="44">
                  <c:v>83</c:v>
                </c:pt>
                <c:pt idx="45">
                  <c:v>82.9</c:v>
                </c:pt>
                <c:pt idx="46">
                  <c:v>83.6</c:v>
                </c:pt>
                <c:pt idx="47">
                  <c:v>83.8</c:v>
                </c:pt>
                <c:pt idx="48">
                  <c:v>84</c:v>
                </c:pt>
                <c:pt idx="49">
                  <c:v>84</c:v>
                </c:pt>
                <c:pt idx="50">
                  <c:v>84.6</c:v>
                </c:pt>
                <c:pt idx="51">
                  <c:v>84.9</c:v>
                </c:pt>
                <c:pt idx="52">
                  <c:v>85.2</c:v>
                </c:pt>
                <c:pt idx="53">
                  <c:v>85.3</c:v>
                </c:pt>
                <c:pt idx="54">
                  <c:v>85.6</c:v>
                </c:pt>
                <c:pt idx="55">
                  <c:v>85.5</c:v>
                </c:pt>
                <c:pt idx="56">
                  <c:v>85.8</c:v>
                </c:pt>
                <c:pt idx="57">
                  <c:v>86</c:v>
                </c:pt>
                <c:pt idx="58">
                  <c:v>86.1</c:v>
                </c:pt>
                <c:pt idx="59">
                  <c:v>86.4</c:v>
                </c:pt>
                <c:pt idx="60">
                  <c:v>86.3</c:v>
                </c:pt>
                <c:pt idx="61">
                  <c:v>85.9</c:v>
                </c:pt>
              </c:numCache>
            </c:numRef>
          </c:val>
          <c:smooth val="0"/>
        </c:ser>
        <c:dLbls>
          <c:showLegendKey val="0"/>
          <c:showVal val="0"/>
          <c:showCatName val="0"/>
          <c:showSerName val="0"/>
          <c:showPercent val="0"/>
          <c:showBubbleSize val="0"/>
        </c:dLbls>
        <c:marker val="1"/>
        <c:smooth val="0"/>
        <c:axId val="44072320"/>
        <c:axId val="44090496"/>
      </c:lineChart>
      <c:catAx>
        <c:axId val="44072320"/>
        <c:scaling>
          <c:orientation val="minMax"/>
        </c:scaling>
        <c:delete val="0"/>
        <c:axPos val="b"/>
        <c:numFmt formatCode="General" sourceLinked="1"/>
        <c:majorTickMark val="out"/>
        <c:minorTickMark val="none"/>
        <c:tickLblPos val="nextTo"/>
        <c:crossAx val="44090496"/>
        <c:crosses val="autoZero"/>
        <c:auto val="1"/>
        <c:lblAlgn val="ctr"/>
        <c:lblOffset val="100"/>
        <c:tickLblSkip val="5"/>
        <c:tickMarkSkip val="5"/>
        <c:noMultiLvlLbl val="0"/>
      </c:catAx>
      <c:valAx>
        <c:axId val="44090496"/>
        <c:scaling>
          <c:orientation val="minMax"/>
          <c:max val="90"/>
          <c:min val="60"/>
        </c:scaling>
        <c:delete val="0"/>
        <c:axPos val="l"/>
        <c:majorGridlines/>
        <c:numFmt formatCode="General" sourceLinked="1"/>
        <c:majorTickMark val="out"/>
        <c:minorTickMark val="none"/>
        <c:tickLblPos val="nextTo"/>
        <c:crossAx val="44072320"/>
        <c:crosses val="autoZero"/>
        <c:crossBetween val="between"/>
      </c:valAx>
    </c:plotArea>
    <c:legend>
      <c:legendPos val="r"/>
      <c:layout/>
      <c:overlay val="0"/>
    </c:legend>
    <c:plotVisOnly val="1"/>
    <c:dispBlanksAs val="span"/>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3237"/>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3237"/>
          </a:xfrm>
          <a:prstGeom prst="rect">
            <a:avLst/>
          </a:prstGeom>
        </p:spPr>
        <p:txBody>
          <a:bodyPr vert="horz" lIns="90644" tIns="45322" rIns="90644" bIns="45322" rtlCol="0"/>
          <a:lstStyle>
            <a:lvl1pPr algn="r">
              <a:defRPr sz="1200"/>
            </a:lvl1pPr>
          </a:lstStyle>
          <a:p>
            <a:fld id="{9781016F-91FD-4ED5-BFF4-6A1677DB0823}" type="datetimeFigureOut">
              <a:rPr kumimoji="1" lang="ja-JP" altLang="en-US" smtClean="0"/>
              <a:t>2016/6/21</a:t>
            </a:fld>
            <a:endParaRPr kumimoji="1" lang="ja-JP" altLang="en-US"/>
          </a:p>
        </p:txBody>
      </p:sp>
      <p:sp>
        <p:nvSpPr>
          <p:cNvPr id="4" name="フッター プレースホルダー 3"/>
          <p:cNvSpPr>
            <a:spLocks noGrp="1"/>
          </p:cNvSpPr>
          <p:nvPr>
            <p:ph type="ftr" sz="quarter" idx="2"/>
          </p:nvPr>
        </p:nvSpPr>
        <p:spPr>
          <a:xfrm>
            <a:off x="1" y="9371501"/>
            <a:ext cx="2918621" cy="493236"/>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3236"/>
          </a:xfrm>
          <a:prstGeom prst="rect">
            <a:avLst/>
          </a:prstGeom>
        </p:spPr>
        <p:txBody>
          <a:bodyPr vert="horz" lIns="90644" tIns="45322" rIns="90644" bIns="45322" rtlCol="0" anchor="b"/>
          <a:lstStyle>
            <a:lvl1pPr algn="r">
              <a:defRPr sz="1200"/>
            </a:lvl1pPr>
          </a:lstStyle>
          <a:p>
            <a:fld id="{930B139B-93C5-4A72-893F-F165E29372B7}" type="slidenum">
              <a:rPr kumimoji="1" lang="ja-JP" altLang="en-US" smtClean="0"/>
              <a:t>‹#›</a:t>
            </a:fld>
            <a:endParaRPr kumimoji="1" lang="ja-JP" altLang="en-US"/>
          </a:p>
        </p:txBody>
      </p:sp>
    </p:spTree>
    <p:extLst>
      <p:ext uri="{BB962C8B-B14F-4D97-AF65-F5344CB8AC3E}">
        <p14:creationId xmlns:p14="http://schemas.microsoft.com/office/powerpoint/2010/main" val="3652924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621" cy="494813"/>
          </a:xfrm>
          <a:prstGeom prst="rect">
            <a:avLst/>
          </a:prstGeom>
        </p:spPr>
        <p:txBody>
          <a:bodyPr vert="horz" lIns="90632" tIns="45314" rIns="90632" bIns="453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4" y="2"/>
            <a:ext cx="2918621" cy="494813"/>
          </a:xfrm>
          <a:prstGeom prst="rect">
            <a:avLst/>
          </a:prstGeom>
        </p:spPr>
        <p:txBody>
          <a:bodyPr vert="horz" lIns="90632" tIns="45314" rIns="90632" bIns="45314" rtlCol="0"/>
          <a:lstStyle>
            <a:lvl1pPr algn="r">
              <a:defRPr sz="1200"/>
            </a:lvl1pPr>
          </a:lstStyle>
          <a:p>
            <a:fld id="{61BCEC36-7C03-4C96-B1A7-418ABB07B386}" type="datetimeFigureOut">
              <a:rPr kumimoji="1" lang="ja-JP" altLang="en-US" smtClean="0"/>
              <a:t>2016/6/21</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32" tIns="45314" rIns="90632" bIns="45314" rtlCol="0" anchor="ctr"/>
          <a:lstStyle/>
          <a:p>
            <a:endParaRPr lang="ja-JP" altLang="en-US"/>
          </a:p>
        </p:txBody>
      </p:sp>
      <p:sp>
        <p:nvSpPr>
          <p:cNvPr id="5" name="ノート プレースホルダー 4"/>
          <p:cNvSpPr>
            <a:spLocks noGrp="1"/>
          </p:cNvSpPr>
          <p:nvPr>
            <p:ph type="body" sz="quarter" idx="3"/>
          </p:nvPr>
        </p:nvSpPr>
        <p:spPr>
          <a:xfrm>
            <a:off x="673891" y="4747998"/>
            <a:ext cx="5387982" cy="3884437"/>
          </a:xfrm>
          <a:prstGeom prst="rect">
            <a:avLst/>
          </a:prstGeom>
        </p:spPr>
        <p:txBody>
          <a:bodyPr vert="horz" lIns="90632" tIns="45314" rIns="90632" bIns="453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371503"/>
            <a:ext cx="2918621" cy="494813"/>
          </a:xfrm>
          <a:prstGeom prst="rect">
            <a:avLst/>
          </a:prstGeom>
        </p:spPr>
        <p:txBody>
          <a:bodyPr vert="horz" lIns="90632" tIns="45314" rIns="90632" bIns="453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4" y="9371503"/>
            <a:ext cx="2918621" cy="494813"/>
          </a:xfrm>
          <a:prstGeom prst="rect">
            <a:avLst/>
          </a:prstGeom>
        </p:spPr>
        <p:txBody>
          <a:bodyPr vert="horz" lIns="90632" tIns="45314" rIns="90632" bIns="45314" rtlCol="0" anchor="b"/>
          <a:lstStyle>
            <a:lvl1pPr algn="r">
              <a:defRPr sz="1200"/>
            </a:lvl1pPr>
          </a:lstStyle>
          <a:p>
            <a:fld id="{91A40CA4-7B67-45ED-A37C-690DC85C2F33}" type="slidenum">
              <a:rPr kumimoji="1" lang="ja-JP" altLang="en-US" smtClean="0"/>
              <a:t>‹#›</a:t>
            </a:fld>
            <a:endParaRPr kumimoji="1" lang="ja-JP" altLang="en-US"/>
          </a:p>
        </p:txBody>
      </p:sp>
    </p:spTree>
    <p:extLst>
      <p:ext uri="{BB962C8B-B14F-4D97-AF65-F5344CB8AC3E}">
        <p14:creationId xmlns:p14="http://schemas.microsoft.com/office/powerpoint/2010/main" val="33348903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Honorable Deputy Minister </a:t>
            </a:r>
            <a:r>
              <a:rPr kumimoji="1" lang="en-US" altLang="ja-JP" sz="1200" kern="1200" dirty="0" err="1" smtClean="0">
                <a:solidFill>
                  <a:schemeClr val="tx1"/>
                </a:solidFill>
                <a:effectLst/>
                <a:latin typeface="+mn-lt"/>
                <a:ea typeface="+mn-ea"/>
                <a:cs typeface="+mn-cs"/>
              </a:rPr>
              <a:t>Hagos</a:t>
            </a:r>
            <a:r>
              <a:rPr kumimoji="1" lang="en-US" altLang="ja-JP" sz="1200" kern="1200" dirty="0" smtClean="0">
                <a:solidFill>
                  <a:schemeClr val="tx1"/>
                </a:solidFill>
                <a:effectLst/>
                <a:latin typeface="+mn-lt"/>
                <a:ea typeface="+mn-ea"/>
                <a:cs typeface="+mn-cs"/>
              </a:rPr>
              <a:t>, Distinguished Guests, Ladies and Gentlemen,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Thank you very much for providing me this opportunity to present</a:t>
            </a:r>
            <a:r>
              <a:rPr kumimoji="1" lang="en-US" altLang="ja-JP" sz="1200" kern="1200" baseline="0" dirty="0" smtClean="0">
                <a:solidFill>
                  <a:schemeClr val="tx1"/>
                </a:solidFill>
                <a:effectLst/>
                <a:latin typeface="+mn-lt"/>
                <a:ea typeface="+mn-ea"/>
                <a:cs typeface="+mn-cs"/>
              </a:rPr>
              <a:t> the outcome of the G7 </a:t>
            </a:r>
            <a:r>
              <a:rPr kumimoji="1" lang="en-US" altLang="ja-JP" sz="1200" kern="1200" baseline="0" dirty="0" err="1" smtClean="0">
                <a:solidFill>
                  <a:schemeClr val="tx1"/>
                </a:solidFill>
                <a:effectLst/>
                <a:latin typeface="+mn-lt"/>
                <a:ea typeface="+mn-ea"/>
                <a:cs typeface="+mn-cs"/>
              </a:rPr>
              <a:t>Ise-Shima</a:t>
            </a:r>
            <a:r>
              <a:rPr kumimoji="1" lang="en-US" altLang="ja-JP" sz="1200" kern="1200" baseline="0" dirty="0" smtClean="0">
                <a:solidFill>
                  <a:schemeClr val="tx1"/>
                </a:solidFill>
                <a:effectLst/>
                <a:latin typeface="+mn-lt"/>
                <a:ea typeface="+mn-ea"/>
                <a:cs typeface="+mn-cs"/>
              </a:rPr>
              <a:t> Summit Health Agenda on the occasion of the very </a:t>
            </a:r>
            <a:r>
              <a:rPr kumimoji="1" lang="en-US" altLang="ja-JP" sz="1200" kern="1200" baseline="0" smtClean="0">
                <a:solidFill>
                  <a:schemeClr val="tx1"/>
                </a:solidFill>
                <a:effectLst/>
                <a:latin typeface="+mn-lt"/>
                <a:ea typeface="+mn-ea"/>
                <a:cs typeface="+mn-cs"/>
              </a:rPr>
              <a:t>first </a:t>
            </a:r>
            <a:r>
              <a:rPr kumimoji="1" lang="en-US" altLang="ja-JP" sz="1200" kern="1200" baseline="0" smtClean="0">
                <a:solidFill>
                  <a:schemeClr val="tx1"/>
                </a:solidFill>
                <a:effectLst/>
                <a:latin typeface="+mn-lt"/>
                <a:ea typeface="+mn-ea"/>
                <a:cs typeface="+mn-cs"/>
              </a:rPr>
              <a:t>multi-stakeholders</a:t>
            </a:r>
            <a:r>
              <a:rPr kumimoji="1" lang="en-US" altLang="ja-JP" sz="1200" kern="1200" baseline="0" dirty="0" smtClean="0">
                <a:solidFill>
                  <a:schemeClr val="tx1"/>
                </a:solidFill>
                <a:effectLst/>
                <a:latin typeface="+mn-lt"/>
                <a:ea typeface="+mn-ea"/>
                <a:cs typeface="+mn-cs"/>
              </a:rPr>
              <a:t>’ meeting  to launch the process of transforming IHP+ to UHC2030. My name is Koichi </a:t>
            </a:r>
            <a:r>
              <a:rPr kumimoji="1" lang="en-US" altLang="ja-JP" sz="1200" kern="1200" baseline="0" dirty="0" err="1" smtClean="0">
                <a:solidFill>
                  <a:schemeClr val="tx1"/>
                </a:solidFill>
                <a:effectLst/>
                <a:latin typeface="+mn-lt"/>
                <a:ea typeface="+mn-ea"/>
                <a:cs typeface="+mn-cs"/>
              </a:rPr>
              <a:t>Aiboshi</a:t>
            </a:r>
            <a:r>
              <a:rPr kumimoji="1" lang="en-US" altLang="ja-JP" sz="1200" kern="1200" baseline="0" dirty="0" smtClean="0">
                <a:solidFill>
                  <a:schemeClr val="tx1"/>
                </a:solidFill>
                <a:effectLst/>
                <a:latin typeface="+mn-lt"/>
                <a:ea typeface="+mn-ea"/>
                <a:cs typeface="+mn-cs"/>
              </a:rPr>
              <a:t>, I’m the Assistant Vice-Minister for Global Affairs and my Bureau is in charge of global health policy and diplomatic strategy including this G7 health agenda negotiation. </a:t>
            </a:r>
          </a:p>
          <a:p>
            <a:r>
              <a:rPr kumimoji="1" lang="en-US" altLang="ja-JP" sz="1200" kern="1200" baseline="0" dirty="0" smtClean="0">
                <a:solidFill>
                  <a:schemeClr val="tx1"/>
                </a:solidFill>
                <a:effectLst/>
                <a:latin typeface="+mn-lt"/>
                <a:ea typeface="+mn-ea"/>
                <a:cs typeface="+mn-cs"/>
              </a:rPr>
              <a:t>Today, I would like to share with you how we have been working on to produce the “G7 </a:t>
            </a:r>
            <a:r>
              <a:rPr kumimoji="1" lang="en-US" altLang="ja-JP" sz="1200" kern="1200" baseline="0" dirty="0" err="1" smtClean="0">
                <a:solidFill>
                  <a:schemeClr val="tx1"/>
                </a:solidFill>
                <a:effectLst/>
                <a:latin typeface="+mn-lt"/>
                <a:ea typeface="+mn-ea"/>
                <a:cs typeface="+mn-cs"/>
              </a:rPr>
              <a:t>Ise-Shima</a:t>
            </a:r>
            <a:r>
              <a:rPr kumimoji="1" lang="en-US" altLang="ja-JP" sz="1200" kern="1200" baseline="0" dirty="0" smtClean="0">
                <a:solidFill>
                  <a:schemeClr val="tx1"/>
                </a:solidFill>
                <a:effectLst/>
                <a:latin typeface="+mn-lt"/>
                <a:ea typeface="+mn-ea"/>
                <a:cs typeface="+mn-cs"/>
              </a:rPr>
              <a:t> Vision on Global Health,” an official G7 document negotiated by the </a:t>
            </a:r>
            <a:r>
              <a:rPr kumimoji="1" lang="en-US" altLang="ja-JP" sz="1200" kern="1200" baseline="0" dirty="0" err="1" smtClean="0">
                <a:solidFill>
                  <a:schemeClr val="tx1"/>
                </a:solidFill>
                <a:effectLst/>
                <a:latin typeface="+mn-lt"/>
                <a:ea typeface="+mn-ea"/>
                <a:cs typeface="+mn-cs"/>
              </a:rPr>
              <a:t>Sherpas</a:t>
            </a:r>
            <a:r>
              <a:rPr kumimoji="1" lang="en-US" altLang="ja-JP" sz="1200" kern="1200" baseline="0" dirty="0" smtClean="0">
                <a:solidFill>
                  <a:schemeClr val="tx1"/>
                </a:solidFill>
                <a:effectLst/>
                <a:latin typeface="+mn-lt"/>
                <a:ea typeface="+mn-ea"/>
                <a:cs typeface="+mn-cs"/>
              </a:rPr>
              <a:t>,  the path towards materializing this result, and Japan’s vision and commitment on global health including UHC2030. </a:t>
            </a:r>
          </a:p>
        </p:txBody>
      </p:sp>
      <p:sp>
        <p:nvSpPr>
          <p:cNvPr id="4" name="スライド番号プレースホルダー 3"/>
          <p:cNvSpPr>
            <a:spLocks noGrp="1"/>
          </p:cNvSpPr>
          <p:nvPr>
            <p:ph type="sldNum" sz="quarter" idx="10"/>
          </p:nvPr>
        </p:nvSpPr>
        <p:spPr/>
        <p:txBody>
          <a:bodyPr/>
          <a:lstStyle/>
          <a:p>
            <a:fld id="{91A40CA4-7B67-45ED-A37C-690DC85C2F33}" type="slidenum">
              <a:rPr kumimoji="1" lang="ja-JP" altLang="en-US" smtClean="0"/>
              <a:t>1</a:t>
            </a:fld>
            <a:endParaRPr kumimoji="1" lang="ja-JP" altLang="en-US"/>
          </a:p>
        </p:txBody>
      </p:sp>
    </p:spTree>
    <p:extLst>
      <p:ext uri="{BB962C8B-B14F-4D97-AF65-F5344CB8AC3E}">
        <p14:creationId xmlns:p14="http://schemas.microsoft.com/office/powerpoint/2010/main" val="71479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xfrm>
            <a:off x="545085" y="5302690"/>
            <a:ext cx="5741421" cy="244254"/>
          </a:xfrm>
          <a:noFill/>
        </p:spPr>
        <p:txBody>
          <a:bodyPr/>
          <a:lstStyle/>
          <a:p>
            <a:r>
              <a:rPr kumimoji="1" lang="en-US" altLang="ja-JP" dirty="0" smtClean="0"/>
              <a:t>Japan</a:t>
            </a:r>
            <a:r>
              <a:rPr kumimoji="1" lang="en-US" altLang="ja-JP" baseline="0" dirty="0" smtClean="0"/>
              <a:t> assumed the Presidency of G7 in January 1</a:t>
            </a:r>
            <a:r>
              <a:rPr kumimoji="1" lang="en-US" altLang="ja-JP" baseline="30000" dirty="0" smtClean="0"/>
              <a:t>st</a:t>
            </a:r>
            <a:r>
              <a:rPr kumimoji="1" lang="en-US" altLang="ja-JP" baseline="0" dirty="0" smtClean="0"/>
              <a:t> 2016, and accelerated the preparation process for the Summit. In January, we hosted the first health experts meeting in Tokyo, which was attended by very variety of stakeholders, ranging from the G7 counterparts, other Ministries, international organizations, academia and NGOs.  Appreciating  those valuable inputs, the 2</a:t>
            </a:r>
            <a:r>
              <a:rPr kumimoji="1" lang="en-US" altLang="ja-JP" baseline="30000" dirty="0" smtClean="0"/>
              <a:t>nd</a:t>
            </a:r>
            <a:r>
              <a:rPr kumimoji="1" lang="en-US" altLang="ja-JP" baseline="0" dirty="0" smtClean="0"/>
              <a:t> health experts meeting and the following exchanges focused on the negotiation among the G7 of the contents of the outcome. The fruit of these meetings eventually went to the Sherpa Office, and negotiated in the Summit process. </a:t>
            </a:r>
          </a:p>
          <a:p>
            <a:r>
              <a:rPr kumimoji="1" lang="en-US" altLang="ja-JP" baseline="0" dirty="0" smtClean="0"/>
              <a:t>And finally, in the end of this long, intense process of negotiation and preparation, the </a:t>
            </a:r>
            <a:r>
              <a:rPr kumimoji="1" lang="en-US" altLang="ja-JP" baseline="0" dirty="0" err="1" smtClean="0"/>
              <a:t>Ise-Shima</a:t>
            </a:r>
            <a:r>
              <a:rPr kumimoji="1" lang="en-US" altLang="ja-JP" baseline="0" dirty="0" smtClean="0"/>
              <a:t> Summit was held in May 26-27. </a:t>
            </a:r>
          </a:p>
          <a:p>
            <a:endParaRPr kumimoji="1" lang="en-US" altLang="ja-JP" baseline="0" dirty="0" smtClean="0"/>
          </a:p>
          <a:p>
            <a:r>
              <a:rPr kumimoji="1" lang="en-US" altLang="ja-JP" u="sng" baseline="0" dirty="0" smtClean="0"/>
              <a:t>As we have seen, the process of creating the G7 </a:t>
            </a:r>
            <a:r>
              <a:rPr kumimoji="1" lang="en-US" altLang="ja-JP" u="sng" baseline="0" dirty="0" err="1" smtClean="0"/>
              <a:t>Ise-Shima</a:t>
            </a:r>
            <a:r>
              <a:rPr kumimoji="1" lang="en-US" altLang="ja-JP" u="sng" baseline="0" dirty="0" smtClean="0"/>
              <a:t> health agenda was not exclusively done by G7, but rather very inclusive process itself. So I think, it is not coincident at all that  Ise-Shima Leader’s Declaration  states the support for UHC2030, which is indeed an inclusive and evolutional platform for all to aim at UHC.</a:t>
            </a:r>
          </a:p>
          <a:p>
            <a:endParaRPr kumimoji="1" lang="en-US" altLang="ja-JP" baseline="0" dirty="0" smtClean="0"/>
          </a:p>
          <a:p>
            <a:endParaRPr kumimoji="1" lang="en-US" altLang="ja-JP" baseline="0" dirty="0" smtClean="0"/>
          </a:p>
        </p:txBody>
      </p:sp>
      <p:sp>
        <p:nvSpPr>
          <p:cNvPr id="19460" name="スライド番号プレースホルダー 3"/>
          <p:cNvSpPr>
            <a:spLocks noGrp="1"/>
          </p:cNvSpPr>
          <p:nvPr>
            <p:ph type="sldNum" sz="quarter" idx="5"/>
          </p:nvPr>
        </p:nvSpPr>
        <p:spPr>
          <a:noFill/>
        </p:spPr>
        <p:txBody>
          <a:bodyPr/>
          <a:lstStyle>
            <a:lvl1pPr defTabSz="846453">
              <a:defRPr sz="2000">
                <a:solidFill>
                  <a:schemeClr val="tx1"/>
                </a:solidFill>
                <a:latin typeface="Arial" panose="020B0604020202020204" pitchFamily="34" charset="0"/>
              </a:defRPr>
            </a:lvl1pPr>
            <a:lvl2pPr marL="736318" indent="-283199" defTabSz="846453">
              <a:defRPr sz="2000">
                <a:solidFill>
                  <a:schemeClr val="tx1"/>
                </a:solidFill>
                <a:latin typeface="Arial" panose="020B0604020202020204" pitchFamily="34" charset="0"/>
              </a:defRPr>
            </a:lvl2pPr>
            <a:lvl3pPr marL="1132799" indent="-226559" defTabSz="846453">
              <a:defRPr sz="2000">
                <a:solidFill>
                  <a:schemeClr val="tx1"/>
                </a:solidFill>
                <a:latin typeface="Arial" panose="020B0604020202020204" pitchFamily="34" charset="0"/>
              </a:defRPr>
            </a:lvl3pPr>
            <a:lvl4pPr marL="1585918" indent="-226559" defTabSz="846453">
              <a:defRPr sz="2000">
                <a:solidFill>
                  <a:schemeClr val="tx1"/>
                </a:solidFill>
                <a:latin typeface="Arial" panose="020B0604020202020204" pitchFamily="34" charset="0"/>
              </a:defRPr>
            </a:lvl4pPr>
            <a:lvl5pPr marL="2039038" indent="-226559" defTabSz="846453">
              <a:defRPr sz="2000">
                <a:solidFill>
                  <a:schemeClr val="tx1"/>
                </a:solidFill>
                <a:latin typeface="Arial" panose="020B0604020202020204" pitchFamily="34" charset="0"/>
              </a:defRPr>
            </a:lvl5pPr>
            <a:lvl6pPr marL="2492157" indent="-226559" defTabSz="846453" eaLnBrk="0" fontAlgn="base" hangingPunct="0">
              <a:spcBef>
                <a:spcPct val="0"/>
              </a:spcBef>
              <a:spcAft>
                <a:spcPct val="0"/>
              </a:spcAft>
              <a:defRPr sz="2000">
                <a:solidFill>
                  <a:schemeClr val="tx1"/>
                </a:solidFill>
                <a:latin typeface="Arial" panose="020B0604020202020204" pitchFamily="34" charset="0"/>
              </a:defRPr>
            </a:lvl6pPr>
            <a:lvl7pPr marL="2945276" indent="-226559" defTabSz="846453" eaLnBrk="0" fontAlgn="base" hangingPunct="0">
              <a:spcBef>
                <a:spcPct val="0"/>
              </a:spcBef>
              <a:spcAft>
                <a:spcPct val="0"/>
              </a:spcAft>
              <a:defRPr sz="2000">
                <a:solidFill>
                  <a:schemeClr val="tx1"/>
                </a:solidFill>
                <a:latin typeface="Arial" panose="020B0604020202020204" pitchFamily="34" charset="0"/>
              </a:defRPr>
            </a:lvl7pPr>
            <a:lvl8pPr marL="3398396" indent="-226559" defTabSz="846453" eaLnBrk="0" fontAlgn="base" hangingPunct="0">
              <a:spcBef>
                <a:spcPct val="0"/>
              </a:spcBef>
              <a:spcAft>
                <a:spcPct val="0"/>
              </a:spcAft>
              <a:defRPr sz="2000">
                <a:solidFill>
                  <a:schemeClr val="tx1"/>
                </a:solidFill>
                <a:latin typeface="Arial" panose="020B0604020202020204" pitchFamily="34" charset="0"/>
              </a:defRPr>
            </a:lvl8pPr>
            <a:lvl9pPr marL="3851516" indent="-226559" defTabSz="846453" eaLnBrk="0" fontAlgn="base" hangingPunct="0">
              <a:spcBef>
                <a:spcPct val="0"/>
              </a:spcBef>
              <a:spcAft>
                <a:spcPct val="0"/>
              </a:spcAft>
              <a:defRPr sz="2000">
                <a:solidFill>
                  <a:schemeClr val="tx1"/>
                </a:solidFill>
                <a:latin typeface="Arial" panose="020B0604020202020204" pitchFamily="34" charset="0"/>
              </a:defRPr>
            </a:lvl9pPr>
          </a:lstStyle>
          <a:p>
            <a:fld id="{C4291A6F-3F64-44F0-BBB6-42154FE1BC89}" type="slidenum">
              <a:rPr lang="en-US" altLang="ja-JP" sz="1200"/>
              <a:pPr/>
              <a:t>10</a:t>
            </a:fld>
            <a:endParaRPr lang="en-US" altLang="ja-JP" sz="1200" dirty="0"/>
          </a:p>
        </p:txBody>
      </p:sp>
    </p:spTree>
    <p:extLst>
      <p:ext uri="{BB962C8B-B14F-4D97-AF65-F5344CB8AC3E}">
        <p14:creationId xmlns:p14="http://schemas.microsoft.com/office/powerpoint/2010/main" val="15557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xfrm>
            <a:off x="545084" y="5302690"/>
            <a:ext cx="5741421" cy="244254"/>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In the final outcome, the Leader’s Declaration and “G7 Ise-Shima Vision for Global Health</a:t>
            </a:r>
            <a:r>
              <a:rPr lang="en-US" altLang="ja-JP" baseline="0" dirty="0" smtClean="0"/>
              <a:t>” </a:t>
            </a:r>
            <a:r>
              <a:rPr lang="en-US" altLang="ja-JP" dirty="0" smtClean="0"/>
              <a:t>took up  three pressing issues on global health: a stronger response to public health crises, universal health coverage, and antimicrobial resistance,</a:t>
            </a:r>
            <a:r>
              <a:rPr lang="en-US" altLang="ja-JP" baseline="0" dirty="0" smtClean="0"/>
              <a:t> b</a:t>
            </a:r>
            <a:r>
              <a:rPr lang="en-US" altLang="ja-JP" dirty="0" smtClean="0"/>
              <a:t>ased</a:t>
            </a:r>
            <a:r>
              <a:rPr lang="en-US" altLang="ja-JP" baseline="0" dirty="0" smtClean="0"/>
              <a:t> on the notion that h</a:t>
            </a:r>
            <a:r>
              <a:rPr lang="en-US" altLang="ja-JP" dirty="0" smtClean="0"/>
              <a:t>ealth is essential for people to lead happy and fulfilling lives.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trike="sngStrike" dirty="0" smtClean="0"/>
              <a:t>,</a:t>
            </a:r>
            <a:r>
              <a:rPr lang="en-US" altLang="ja-JP" strike="sngStrike" baseline="0" dirty="0" smtClean="0"/>
              <a:t> G7 decided on addressing </a:t>
            </a:r>
            <a:r>
              <a:rPr lang="en-US" altLang="ja-JP" strike="sngStrike" dirty="0" smtClean="0"/>
              <a:t>Infectious diseases, such as the Ebola virus, cause significant human and economic losses and pose major threats to states and society. Also with changes in population and economic development, both the G7 and developing countries share the challenges of an aging society as well as non-communicable diseases such as cancer and diabetes.</a:t>
            </a:r>
          </a:p>
          <a:p>
            <a:r>
              <a:rPr lang="en-US" altLang="ja-JP" baseline="0" dirty="0" smtClean="0"/>
              <a:t>And most importantly, t</a:t>
            </a:r>
            <a:r>
              <a:rPr lang="en-US" altLang="ja-JP" dirty="0" smtClean="0"/>
              <a:t>he Ise-Shima Summit is</a:t>
            </a:r>
            <a:r>
              <a:rPr lang="en-US" altLang="ja-JP" baseline="0" dirty="0" smtClean="0"/>
              <a:t> </a:t>
            </a:r>
            <a:r>
              <a:rPr lang="en-US" altLang="ja-JP" dirty="0" smtClean="0"/>
              <a:t>the first G7 meeting since the UN adopted the 2030 Sustainable Development Goals (SDGs),</a:t>
            </a:r>
            <a:r>
              <a:rPr lang="en-US" altLang="ja-JP" baseline="0" dirty="0" smtClean="0"/>
              <a:t> p</a:t>
            </a:r>
            <a:r>
              <a:rPr lang="en-US" altLang="ja-JP" dirty="0" smtClean="0"/>
              <a:t>romoting global health initiatives is essential in “ensuring that no one is left behind,” a fundamental principle of the SDGs</a:t>
            </a:r>
            <a:r>
              <a:rPr lang="en-US" altLang="ja-JP" strike="sngStrike" dirty="0" smtClean="0"/>
              <a:t>. “Ensuring that no one is left behind” is an important concept to protect and empower individual people, and one that Japan has emphasized. It is in line with the idea of human security, building a strong society and nation. </a:t>
            </a:r>
          </a:p>
          <a:p>
            <a:r>
              <a:rPr lang="en-US" altLang="ja-JP" strike="noStrike" dirty="0" smtClean="0"/>
              <a:t>And</a:t>
            </a:r>
            <a:r>
              <a:rPr lang="en-US" altLang="ja-JP" strike="noStrike" baseline="0" dirty="0" smtClean="0"/>
              <a:t> UHC, which is one of the targets of SDGs, is indispensably important to realize that principle of “no one left behind” in the health area.</a:t>
            </a:r>
            <a:endParaRPr lang="en-US" altLang="ja-JP" dirty="0" smtClean="0"/>
          </a:p>
          <a:p>
            <a:endParaRPr lang="en-US" altLang="ja-JP" dirty="0" smtClean="0"/>
          </a:p>
          <a:p>
            <a:pPr algn="ctr"/>
            <a:endParaRPr kumimoji="1" lang="ja-JP" altLang="en-US" dirty="0" smtClean="0"/>
          </a:p>
        </p:txBody>
      </p:sp>
      <p:sp>
        <p:nvSpPr>
          <p:cNvPr id="19460" name="スライド番号プレースホルダー 3"/>
          <p:cNvSpPr>
            <a:spLocks noGrp="1"/>
          </p:cNvSpPr>
          <p:nvPr>
            <p:ph type="sldNum" sz="quarter" idx="5"/>
          </p:nvPr>
        </p:nvSpPr>
        <p:spPr>
          <a:noFill/>
        </p:spPr>
        <p:txBody>
          <a:bodyPr/>
          <a:lstStyle>
            <a:lvl1pPr defTabSz="846517">
              <a:defRPr sz="2000">
                <a:solidFill>
                  <a:schemeClr val="tx1"/>
                </a:solidFill>
                <a:latin typeface="Arial" panose="020B0604020202020204" pitchFamily="34" charset="0"/>
              </a:defRPr>
            </a:lvl1pPr>
            <a:lvl2pPr marL="736374" indent="-283220" defTabSz="846517">
              <a:defRPr sz="2000">
                <a:solidFill>
                  <a:schemeClr val="tx1"/>
                </a:solidFill>
                <a:latin typeface="Arial" panose="020B0604020202020204" pitchFamily="34" charset="0"/>
              </a:defRPr>
            </a:lvl2pPr>
            <a:lvl3pPr marL="1132885" indent="-226576" defTabSz="846517">
              <a:defRPr sz="2000">
                <a:solidFill>
                  <a:schemeClr val="tx1"/>
                </a:solidFill>
                <a:latin typeface="Arial" panose="020B0604020202020204" pitchFamily="34" charset="0"/>
              </a:defRPr>
            </a:lvl3pPr>
            <a:lvl4pPr marL="1586038" indent="-226576" defTabSz="846517">
              <a:defRPr sz="2000">
                <a:solidFill>
                  <a:schemeClr val="tx1"/>
                </a:solidFill>
                <a:latin typeface="Arial" panose="020B0604020202020204" pitchFamily="34" charset="0"/>
              </a:defRPr>
            </a:lvl4pPr>
            <a:lvl5pPr marL="2039192" indent="-226576" defTabSz="846517">
              <a:defRPr sz="2000">
                <a:solidFill>
                  <a:schemeClr val="tx1"/>
                </a:solidFill>
                <a:latin typeface="Arial" panose="020B0604020202020204" pitchFamily="34" charset="0"/>
              </a:defRPr>
            </a:lvl5pPr>
            <a:lvl6pPr marL="2492346" indent="-226576" defTabSz="846517" eaLnBrk="0" fontAlgn="base" hangingPunct="0">
              <a:spcBef>
                <a:spcPct val="0"/>
              </a:spcBef>
              <a:spcAft>
                <a:spcPct val="0"/>
              </a:spcAft>
              <a:defRPr sz="2000">
                <a:solidFill>
                  <a:schemeClr val="tx1"/>
                </a:solidFill>
                <a:latin typeface="Arial" panose="020B0604020202020204" pitchFamily="34" charset="0"/>
              </a:defRPr>
            </a:lvl6pPr>
            <a:lvl7pPr marL="2945499" indent="-226576" defTabSz="846517" eaLnBrk="0" fontAlgn="base" hangingPunct="0">
              <a:spcBef>
                <a:spcPct val="0"/>
              </a:spcBef>
              <a:spcAft>
                <a:spcPct val="0"/>
              </a:spcAft>
              <a:defRPr sz="2000">
                <a:solidFill>
                  <a:schemeClr val="tx1"/>
                </a:solidFill>
                <a:latin typeface="Arial" panose="020B0604020202020204" pitchFamily="34" charset="0"/>
              </a:defRPr>
            </a:lvl7pPr>
            <a:lvl8pPr marL="3398654" indent="-226576" defTabSz="846517" eaLnBrk="0" fontAlgn="base" hangingPunct="0">
              <a:spcBef>
                <a:spcPct val="0"/>
              </a:spcBef>
              <a:spcAft>
                <a:spcPct val="0"/>
              </a:spcAft>
              <a:defRPr sz="2000">
                <a:solidFill>
                  <a:schemeClr val="tx1"/>
                </a:solidFill>
                <a:latin typeface="Arial" panose="020B0604020202020204" pitchFamily="34" charset="0"/>
              </a:defRPr>
            </a:lvl8pPr>
            <a:lvl9pPr marL="3851807" indent="-226576" defTabSz="846517" eaLnBrk="0" fontAlgn="base" hangingPunct="0">
              <a:spcBef>
                <a:spcPct val="0"/>
              </a:spcBef>
              <a:spcAft>
                <a:spcPct val="0"/>
              </a:spcAft>
              <a:defRPr sz="2000">
                <a:solidFill>
                  <a:schemeClr val="tx1"/>
                </a:solidFill>
                <a:latin typeface="Arial" panose="020B0604020202020204" pitchFamily="34" charset="0"/>
              </a:defRPr>
            </a:lvl9pPr>
          </a:lstStyle>
          <a:p>
            <a:fld id="{C4291A6F-3F64-44F0-BBB6-42154FE1BC89}" type="slidenum">
              <a:rPr lang="en-US" altLang="ja-JP" sz="1200"/>
              <a:pPr/>
              <a:t>11</a:t>
            </a:fld>
            <a:endParaRPr lang="en-US" altLang="ja-JP" sz="1200" dirty="0"/>
          </a:p>
        </p:txBody>
      </p:sp>
    </p:spTree>
    <p:extLst>
      <p:ext uri="{BB962C8B-B14F-4D97-AF65-F5344CB8AC3E}">
        <p14:creationId xmlns:p14="http://schemas.microsoft.com/office/powerpoint/2010/main" val="15557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xfrm>
            <a:off x="545084" y="5302690"/>
            <a:ext cx="5741421" cy="244254"/>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I must point out that,</a:t>
            </a:r>
            <a:r>
              <a:rPr lang="en-US" altLang="ja-JP" baseline="0" dirty="0" smtClean="0"/>
              <a:t> this is the very first G7 Summit which highlighted UHC for the first time in its history.  </a:t>
            </a:r>
            <a:r>
              <a:rPr lang="en-US" altLang="ja-JP" dirty="0" smtClean="0"/>
              <a:t>In</a:t>
            </a:r>
            <a:r>
              <a:rPr lang="en-US" altLang="ja-JP" baseline="0" dirty="0" smtClean="0"/>
              <a:t> the UHC part, G7 shared the view that </a:t>
            </a:r>
            <a:r>
              <a:rPr lang="en-US" altLang="ja-JP" dirty="0" smtClean="0"/>
              <a:t>universal</a:t>
            </a:r>
            <a:r>
              <a:rPr lang="en-US" altLang="ja-JP" baseline="0" dirty="0" smtClean="0"/>
              <a:t> </a:t>
            </a:r>
            <a:r>
              <a:rPr lang="en-US" altLang="ja-JP" dirty="0" smtClean="0"/>
              <a:t>health coverage (UHC) guarantees the provision of basic health services for all people throughout their lives. UHC has become a shared international goal in the form of SDG targets. In order to push forward global efforts for, achieving UHC, G7 agreed on supporting</a:t>
            </a:r>
            <a:r>
              <a:rPr lang="en-US" altLang="ja-JP" baseline="0" dirty="0" smtClean="0"/>
              <a:t> the establishment of </a:t>
            </a:r>
            <a:r>
              <a:rPr lang="en-US" altLang="ja-JP" dirty="0" smtClean="0"/>
              <a:t>UHC 2030, as a strengthened</a:t>
            </a:r>
            <a:r>
              <a:rPr lang="en-US" altLang="ja-JP" baseline="0" dirty="0" smtClean="0"/>
              <a:t> international framework to coordinate efforts of relevant stakeholders and various initiatives. </a:t>
            </a:r>
            <a:r>
              <a:rPr lang="en-US" altLang="ja-JP" dirty="0" smtClean="0"/>
              <a:t> </a:t>
            </a:r>
          </a:p>
        </p:txBody>
      </p:sp>
      <p:sp>
        <p:nvSpPr>
          <p:cNvPr id="19460" name="スライド番号プレースホルダー 3"/>
          <p:cNvSpPr>
            <a:spLocks noGrp="1"/>
          </p:cNvSpPr>
          <p:nvPr>
            <p:ph type="sldNum" sz="quarter" idx="5"/>
          </p:nvPr>
        </p:nvSpPr>
        <p:spPr>
          <a:noFill/>
        </p:spPr>
        <p:txBody>
          <a:bodyPr/>
          <a:lstStyle>
            <a:lvl1pPr defTabSz="846517">
              <a:defRPr sz="2000">
                <a:solidFill>
                  <a:schemeClr val="tx1"/>
                </a:solidFill>
                <a:latin typeface="Arial" panose="020B0604020202020204" pitchFamily="34" charset="0"/>
              </a:defRPr>
            </a:lvl1pPr>
            <a:lvl2pPr marL="736374" indent="-283220" defTabSz="846517">
              <a:defRPr sz="2000">
                <a:solidFill>
                  <a:schemeClr val="tx1"/>
                </a:solidFill>
                <a:latin typeface="Arial" panose="020B0604020202020204" pitchFamily="34" charset="0"/>
              </a:defRPr>
            </a:lvl2pPr>
            <a:lvl3pPr marL="1132885" indent="-226576" defTabSz="846517">
              <a:defRPr sz="2000">
                <a:solidFill>
                  <a:schemeClr val="tx1"/>
                </a:solidFill>
                <a:latin typeface="Arial" panose="020B0604020202020204" pitchFamily="34" charset="0"/>
              </a:defRPr>
            </a:lvl3pPr>
            <a:lvl4pPr marL="1586038" indent="-226576" defTabSz="846517">
              <a:defRPr sz="2000">
                <a:solidFill>
                  <a:schemeClr val="tx1"/>
                </a:solidFill>
                <a:latin typeface="Arial" panose="020B0604020202020204" pitchFamily="34" charset="0"/>
              </a:defRPr>
            </a:lvl4pPr>
            <a:lvl5pPr marL="2039192" indent="-226576" defTabSz="846517">
              <a:defRPr sz="2000">
                <a:solidFill>
                  <a:schemeClr val="tx1"/>
                </a:solidFill>
                <a:latin typeface="Arial" panose="020B0604020202020204" pitchFamily="34" charset="0"/>
              </a:defRPr>
            </a:lvl5pPr>
            <a:lvl6pPr marL="2492346" indent="-226576" defTabSz="846517" eaLnBrk="0" fontAlgn="base" hangingPunct="0">
              <a:spcBef>
                <a:spcPct val="0"/>
              </a:spcBef>
              <a:spcAft>
                <a:spcPct val="0"/>
              </a:spcAft>
              <a:defRPr sz="2000">
                <a:solidFill>
                  <a:schemeClr val="tx1"/>
                </a:solidFill>
                <a:latin typeface="Arial" panose="020B0604020202020204" pitchFamily="34" charset="0"/>
              </a:defRPr>
            </a:lvl6pPr>
            <a:lvl7pPr marL="2945499" indent="-226576" defTabSz="846517" eaLnBrk="0" fontAlgn="base" hangingPunct="0">
              <a:spcBef>
                <a:spcPct val="0"/>
              </a:spcBef>
              <a:spcAft>
                <a:spcPct val="0"/>
              </a:spcAft>
              <a:defRPr sz="2000">
                <a:solidFill>
                  <a:schemeClr val="tx1"/>
                </a:solidFill>
                <a:latin typeface="Arial" panose="020B0604020202020204" pitchFamily="34" charset="0"/>
              </a:defRPr>
            </a:lvl7pPr>
            <a:lvl8pPr marL="3398654" indent="-226576" defTabSz="846517" eaLnBrk="0" fontAlgn="base" hangingPunct="0">
              <a:spcBef>
                <a:spcPct val="0"/>
              </a:spcBef>
              <a:spcAft>
                <a:spcPct val="0"/>
              </a:spcAft>
              <a:defRPr sz="2000">
                <a:solidFill>
                  <a:schemeClr val="tx1"/>
                </a:solidFill>
                <a:latin typeface="Arial" panose="020B0604020202020204" pitchFamily="34" charset="0"/>
              </a:defRPr>
            </a:lvl8pPr>
            <a:lvl9pPr marL="3851807" indent="-226576" defTabSz="846517" eaLnBrk="0" fontAlgn="base" hangingPunct="0">
              <a:spcBef>
                <a:spcPct val="0"/>
              </a:spcBef>
              <a:spcAft>
                <a:spcPct val="0"/>
              </a:spcAft>
              <a:defRPr sz="2000">
                <a:solidFill>
                  <a:schemeClr val="tx1"/>
                </a:solidFill>
                <a:latin typeface="Arial" panose="020B0604020202020204" pitchFamily="34" charset="0"/>
              </a:defRPr>
            </a:lvl9pPr>
          </a:lstStyle>
          <a:p>
            <a:fld id="{C4291A6F-3F64-44F0-BBB6-42154FE1BC89}" type="slidenum">
              <a:rPr lang="en-US" altLang="ja-JP" sz="1200"/>
              <a:pPr/>
              <a:t>12</a:t>
            </a:fld>
            <a:endParaRPr lang="en-US" altLang="ja-JP" sz="1200" dirty="0"/>
          </a:p>
        </p:txBody>
      </p:sp>
    </p:spTree>
    <p:extLst>
      <p:ext uri="{BB962C8B-B14F-4D97-AF65-F5344CB8AC3E}">
        <p14:creationId xmlns:p14="http://schemas.microsoft.com/office/powerpoint/2010/main" val="15557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xfrm>
            <a:off x="559569" y="4861148"/>
            <a:ext cx="5741421" cy="244254"/>
          </a:xfrm>
          <a:noFill/>
        </p:spPr>
        <p:txBody>
          <a:bodyPr/>
          <a:lstStyle/>
          <a:p>
            <a:pPr marL="0" indent="0">
              <a:buNone/>
            </a:pPr>
            <a:r>
              <a:rPr lang="en-US" altLang="ja-JP" u="sng" dirty="0" smtClean="0"/>
              <a:t>What</a:t>
            </a:r>
            <a:r>
              <a:rPr lang="en-US" altLang="ja-JP" u="sng" baseline="0" dirty="0" smtClean="0"/>
              <a:t> do we want to achieve through UHC2030? </a:t>
            </a:r>
            <a:r>
              <a:rPr lang="en-US" altLang="ja-JP" dirty="0" smtClean="0"/>
              <a:t>The</a:t>
            </a:r>
            <a:r>
              <a:rPr lang="en-US" altLang="ja-JP" baseline="0" dirty="0" smtClean="0"/>
              <a:t> objectives, mandate, structure, governance and many other details of UHC2030 should be further discussed and decided by the existing and emerging members of the IHP+ in the consultation process including through this launching event and discussion today and tomorrow.</a:t>
            </a:r>
          </a:p>
          <a:p>
            <a:pPr marL="0" indent="0">
              <a:buNone/>
            </a:pPr>
            <a:r>
              <a:rPr lang="en-US" altLang="ja-JP" baseline="0" dirty="0" smtClean="0"/>
              <a:t>I would just like to introduce some of the expectations raised by the G7 for the role of UHC2030. UHC2030 would be a strengthened international framework to coordinate efforts </a:t>
            </a:r>
            <a:r>
              <a:rPr lang="en-US" altLang="ja-JP" sz="1200" dirty="0" smtClean="0"/>
              <a:t>toward the achievement of UHC under various fora/initiatives, including disease-specific efforts, as well as to leverage the expertise of all relevant stakeholders including CSOs.</a:t>
            </a:r>
          </a:p>
          <a:p>
            <a:pPr marL="0" indent="0">
              <a:buNone/>
            </a:pPr>
            <a:r>
              <a:rPr lang="en-US" altLang="ja-JP" sz="1200" b="0" dirty="0" smtClean="0"/>
              <a:t>It would seek to ensure the IHP+ principles to accelerate equitable and sustainable progress toward UHC through:</a:t>
            </a:r>
          </a:p>
          <a:p>
            <a:pPr marL="0" indent="0">
              <a:buNone/>
            </a:pPr>
            <a:r>
              <a:rPr lang="en-US" altLang="ja-JP" sz="1200" b="0" dirty="0" smtClean="0"/>
              <a:t>   (i) consolidating political momentum;</a:t>
            </a:r>
          </a:p>
          <a:p>
            <a:pPr marL="0" indent="0">
              <a:buNone/>
            </a:pPr>
            <a:r>
              <a:rPr lang="ja-JP" altLang="en-US" sz="1200" b="0" dirty="0" smtClean="0"/>
              <a:t>　</a:t>
            </a:r>
            <a:r>
              <a:rPr lang="en-US" altLang="ja-JP" sz="1200" b="0" dirty="0" smtClean="0"/>
              <a:t>(ii) creating a common understanding of HSS and UHC;</a:t>
            </a:r>
          </a:p>
          <a:p>
            <a:pPr marL="0" indent="0">
              <a:buNone/>
            </a:pPr>
            <a:r>
              <a:rPr lang="en-US" altLang="ja-JP" sz="1200" b="0" dirty="0" smtClean="0"/>
              <a:t>  (iii) sharing the common understanding on a minimum set of measurable indicators of HSS and</a:t>
            </a:r>
            <a:r>
              <a:rPr lang="ja-JP" altLang="en-US" sz="1200" b="0" dirty="0" smtClean="0"/>
              <a:t> </a:t>
            </a:r>
            <a:r>
              <a:rPr lang="en-US" altLang="ja-JP" sz="1200" b="0" dirty="0" smtClean="0"/>
              <a:t>UHC drawing from pre-existing ones; and</a:t>
            </a:r>
          </a:p>
          <a:p>
            <a:pPr marL="0" indent="0">
              <a:buNone/>
            </a:pPr>
            <a:r>
              <a:rPr lang="ja-JP" altLang="en-US" sz="1200" b="0" dirty="0" smtClean="0"/>
              <a:t>　</a:t>
            </a:r>
            <a:r>
              <a:rPr lang="en-US" altLang="ja-JP" sz="1200" b="0" dirty="0" smtClean="0"/>
              <a:t>(iv) ensuring accountability by tracking progress toward UHC with these indicators, </a:t>
            </a:r>
            <a:r>
              <a:rPr lang="en-US" altLang="ja-JP" sz="1200" b="0" dirty="0" err="1" smtClean="0"/>
              <a:t>withpossible</a:t>
            </a:r>
            <a:r>
              <a:rPr lang="en-US" altLang="ja-JP" sz="1200" b="0" dirty="0" smtClean="0"/>
              <a:t> support of initiatives such as the Roadmap Healthy Systems, Healthy Lives.</a:t>
            </a:r>
          </a:p>
          <a:p>
            <a:pPr marL="0" indent="0">
              <a:buNone/>
            </a:pPr>
            <a:r>
              <a:rPr lang="en-US" altLang="ja-JP" sz="1200" b="0" dirty="0" smtClean="0"/>
              <a:t>Sharing</a:t>
            </a:r>
            <a:r>
              <a:rPr lang="en-US" altLang="ja-JP" sz="1200" b="0" baseline="0" dirty="0" smtClean="0"/>
              <a:t> good examples as well as common challenges could also be one of the important functions of UHC2030.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p>
        </p:txBody>
      </p:sp>
      <p:sp>
        <p:nvSpPr>
          <p:cNvPr id="19460" name="スライド番号プレースホルダー 3"/>
          <p:cNvSpPr>
            <a:spLocks noGrp="1"/>
          </p:cNvSpPr>
          <p:nvPr>
            <p:ph type="sldNum" sz="quarter" idx="5"/>
          </p:nvPr>
        </p:nvSpPr>
        <p:spPr>
          <a:noFill/>
        </p:spPr>
        <p:txBody>
          <a:bodyPr/>
          <a:lstStyle>
            <a:lvl1pPr defTabSz="846517">
              <a:defRPr sz="2000">
                <a:solidFill>
                  <a:schemeClr val="tx1"/>
                </a:solidFill>
                <a:latin typeface="Arial" panose="020B0604020202020204" pitchFamily="34" charset="0"/>
              </a:defRPr>
            </a:lvl1pPr>
            <a:lvl2pPr marL="736374" indent="-283220" defTabSz="846517">
              <a:defRPr sz="2000">
                <a:solidFill>
                  <a:schemeClr val="tx1"/>
                </a:solidFill>
                <a:latin typeface="Arial" panose="020B0604020202020204" pitchFamily="34" charset="0"/>
              </a:defRPr>
            </a:lvl2pPr>
            <a:lvl3pPr marL="1132885" indent="-226576" defTabSz="846517">
              <a:defRPr sz="2000">
                <a:solidFill>
                  <a:schemeClr val="tx1"/>
                </a:solidFill>
                <a:latin typeface="Arial" panose="020B0604020202020204" pitchFamily="34" charset="0"/>
              </a:defRPr>
            </a:lvl3pPr>
            <a:lvl4pPr marL="1586038" indent="-226576" defTabSz="846517">
              <a:defRPr sz="2000">
                <a:solidFill>
                  <a:schemeClr val="tx1"/>
                </a:solidFill>
                <a:latin typeface="Arial" panose="020B0604020202020204" pitchFamily="34" charset="0"/>
              </a:defRPr>
            </a:lvl4pPr>
            <a:lvl5pPr marL="2039192" indent="-226576" defTabSz="846517">
              <a:defRPr sz="2000">
                <a:solidFill>
                  <a:schemeClr val="tx1"/>
                </a:solidFill>
                <a:latin typeface="Arial" panose="020B0604020202020204" pitchFamily="34" charset="0"/>
              </a:defRPr>
            </a:lvl5pPr>
            <a:lvl6pPr marL="2492346" indent="-226576" defTabSz="846517" eaLnBrk="0" fontAlgn="base" hangingPunct="0">
              <a:spcBef>
                <a:spcPct val="0"/>
              </a:spcBef>
              <a:spcAft>
                <a:spcPct val="0"/>
              </a:spcAft>
              <a:defRPr sz="2000">
                <a:solidFill>
                  <a:schemeClr val="tx1"/>
                </a:solidFill>
                <a:latin typeface="Arial" panose="020B0604020202020204" pitchFamily="34" charset="0"/>
              </a:defRPr>
            </a:lvl6pPr>
            <a:lvl7pPr marL="2945499" indent="-226576" defTabSz="846517" eaLnBrk="0" fontAlgn="base" hangingPunct="0">
              <a:spcBef>
                <a:spcPct val="0"/>
              </a:spcBef>
              <a:spcAft>
                <a:spcPct val="0"/>
              </a:spcAft>
              <a:defRPr sz="2000">
                <a:solidFill>
                  <a:schemeClr val="tx1"/>
                </a:solidFill>
                <a:latin typeface="Arial" panose="020B0604020202020204" pitchFamily="34" charset="0"/>
              </a:defRPr>
            </a:lvl7pPr>
            <a:lvl8pPr marL="3398654" indent="-226576" defTabSz="846517" eaLnBrk="0" fontAlgn="base" hangingPunct="0">
              <a:spcBef>
                <a:spcPct val="0"/>
              </a:spcBef>
              <a:spcAft>
                <a:spcPct val="0"/>
              </a:spcAft>
              <a:defRPr sz="2000">
                <a:solidFill>
                  <a:schemeClr val="tx1"/>
                </a:solidFill>
                <a:latin typeface="Arial" panose="020B0604020202020204" pitchFamily="34" charset="0"/>
              </a:defRPr>
            </a:lvl8pPr>
            <a:lvl9pPr marL="3851807" indent="-226576" defTabSz="846517" eaLnBrk="0" fontAlgn="base" hangingPunct="0">
              <a:spcBef>
                <a:spcPct val="0"/>
              </a:spcBef>
              <a:spcAft>
                <a:spcPct val="0"/>
              </a:spcAft>
              <a:defRPr sz="2000">
                <a:solidFill>
                  <a:schemeClr val="tx1"/>
                </a:solidFill>
                <a:latin typeface="Arial" panose="020B0604020202020204" pitchFamily="34" charset="0"/>
              </a:defRPr>
            </a:lvl9pPr>
          </a:lstStyle>
          <a:p>
            <a:fld id="{C4291A6F-3F64-44F0-BBB6-42154FE1BC89}" type="slidenum">
              <a:rPr lang="en-US" altLang="ja-JP" sz="1200"/>
              <a:pPr/>
              <a:t>13</a:t>
            </a:fld>
            <a:endParaRPr lang="en-US" altLang="ja-JP" sz="1200" dirty="0"/>
          </a:p>
        </p:txBody>
      </p:sp>
    </p:spTree>
    <p:extLst>
      <p:ext uri="{BB962C8B-B14F-4D97-AF65-F5344CB8AC3E}">
        <p14:creationId xmlns:p14="http://schemas.microsoft.com/office/powerpoint/2010/main" val="15557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Finally, I would like to touch upon the way forward</a:t>
            </a:r>
            <a:r>
              <a:rPr kumimoji="1" lang="en-US" altLang="ja-JP" baseline="0" dirty="0" smtClean="0"/>
              <a:t> to realize the G7 commitment. </a:t>
            </a:r>
          </a:p>
          <a:p>
            <a:r>
              <a:rPr kumimoji="1" lang="en-US" altLang="ja-JP" baseline="0" dirty="0" smtClean="0"/>
              <a:t>Firstly, Japan is committed to facilitate the  implementation of SDGs including UHC, domestically, and internationally.  In May 20</a:t>
            </a:r>
            <a:r>
              <a:rPr kumimoji="1" lang="en-US" altLang="ja-JP" baseline="30000" dirty="0" smtClean="0"/>
              <a:t>th</a:t>
            </a:r>
            <a:r>
              <a:rPr kumimoji="1" lang="en-US" altLang="ja-JP" baseline="0" dirty="0" smtClean="0"/>
              <a:t>, Prime Minister Abe held the 1stmeeting of the Sustainable Development Goals (SDGs) Promotion Headquarters, which aims to enhance the domestic collaboration and coordination among the Ministries, local governments, private sector and NGOs towards the implementation of SDGs, as SDGs and UHC require cross sectoral effort for its achievement. </a:t>
            </a:r>
          </a:p>
          <a:p>
            <a:r>
              <a:rPr kumimoji="1" lang="en-US" altLang="ja-JP" baseline="0" dirty="0" smtClean="0"/>
              <a:t>At the international level, of course, today’s launching conference for UHC2030 is very first action after the G7 Summit marking significant milestone.  </a:t>
            </a:r>
          </a:p>
          <a:p>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Secondly, we will have TICADVI in August. </a:t>
            </a:r>
            <a:r>
              <a:rPr kumimoji="1" lang="en-US" altLang="ja-JP" sz="1200" kern="1200" dirty="0" smtClean="0">
                <a:solidFill>
                  <a:schemeClr val="tx1"/>
                </a:solidFill>
                <a:effectLst/>
                <a:latin typeface="+mn-lt"/>
                <a:ea typeface="+mn-ea"/>
                <a:cs typeface="+mn-cs"/>
              </a:rPr>
              <a:t>This conference is not only between Japan and Africa, but the whole international community is the stakeholder. TICADVI will be the first international conference after the G7 Summit to implement the comprehensive “Vision” shown at the Summit.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And also, G7 Health Ministers Meeting</a:t>
            </a:r>
            <a:r>
              <a:rPr kumimoji="1" lang="en-US" altLang="ja-JP" sz="1200" kern="1200" baseline="0" dirty="0" smtClean="0">
                <a:solidFill>
                  <a:schemeClr val="tx1"/>
                </a:solidFill>
                <a:effectLst/>
                <a:latin typeface="+mn-lt"/>
                <a:ea typeface="+mn-ea"/>
                <a:cs typeface="+mn-cs"/>
              </a:rPr>
              <a:t> is going to be held in Kobe, Japan in September and will follow up and deepen the discussion on the elements of the Summit.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We will continue political advocacy for the promotion of UHC, in various occasions, including UN General Assembly in September.  </a:t>
            </a:r>
            <a:endParaRPr kumimoji="1" lang="ja-JP" altLang="ja-JP" sz="1200" kern="1200" dirty="0" smtClean="0">
              <a:solidFill>
                <a:schemeClr val="tx1"/>
              </a:solidFill>
              <a:effectLst/>
              <a:latin typeface="+mn-lt"/>
              <a:ea typeface="+mn-ea"/>
              <a:cs typeface="+mn-cs"/>
            </a:endParaRPr>
          </a:p>
          <a:p>
            <a:endParaRPr kumimoji="1" lang="en-US" altLang="ja-JP" baseline="0" dirty="0" smtClean="0"/>
          </a:p>
          <a:p>
            <a:r>
              <a:rPr kumimoji="1" lang="en-US" altLang="ja-JP" baseline="0" dirty="0" smtClean="0"/>
              <a:t>Thirdly, the bilateral and regional cooperation through Japan’s official development assistance. “Ise-Shima Vision for Global Health” also commits the support for health system strengthening for individual country or region, and Japan will continue to assist countries for its development of health sector, respecting each </a:t>
            </a:r>
            <a:r>
              <a:rPr kumimoji="1" lang="en-US" altLang="ja-JP" baseline="0" smtClean="0"/>
              <a:t>context unique </a:t>
            </a:r>
            <a:r>
              <a:rPr kumimoji="1" lang="en-US" altLang="ja-JP" baseline="0" dirty="0" smtClean="0"/>
              <a:t>to the country or region, as well as country ownership.</a:t>
            </a:r>
          </a:p>
        </p:txBody>
      </p:sp>
      <p:sp>
        <p:nvSpPr>
          <p:cNvPr id="4" name="スライド番号プレースホルダー 3"/>
          <p:cNvSpPr>
            <a:spLocks noGrp="1"/>
          </p:cNvSpPr>
          <p:nvPr>
            <p:ph type="sldNum" sz="quarter" idx="10"/>
          </p:nvPr>
        </p:nvSpPr>
        <p:spPr/>
        <p:txBody>
          <a:bodyPr/>
          <a:lstStyle/>
          <a:p>
            <a:fld id="{71BEEF67-5CE2-4409-BE28-E461948D6399}" type="slidenum">
              <a:rPr kumimoji="1" lang="ja-JP" altLang="en-US" smtClean="0"/>
              <a:t>14</a:t>
            </a:fld>
            <a:endParaRPr kumimoji="1" lang="ja-JP" altLang="en-US"/>
          </a:p>
        </p:txBody>
      </p:sp>
    </p:spTree>
    <p:extLst>
      <p:ext uri="{BB962C8B-B14F-4D97-AF65-F5344CB8AC3E}">
        <p14:creationId xmlns:p14="http://schemas.microsoft.com/office/powerpoint/2010/main" val="3891958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u="sng" dirty="0" smtClean="0"/>
              <a:t>In</a:t>
            </a:r>
            <a:r>
              <a:rPr lang="en-US" altLang="ja-JP" sz="1200" b="0" u="sng" baseline="0" dirty="0" smtClean="0"/>
              <a:t> conclusion, I would like reiterate my appreciation for the combined effort and contributions of all for generating this movement of UHC 2030, and welcome and congratulate on the launching conference of UHC2030</a:t>
            </a:r>
            <a:r>
              <a:rPr lang="en-US" altLang="ja-JP" sz="1200" b="0" u="none" baseline="0" dirty="0" smtClean="0"/>
              <a:t>. </a:t>
            </a:r>
            <a:r>
              <a:rPr lang="en-US" altLang="ja-JP" sz="1200" b="0" baseline="0" dirty="0" smtClean="0"/>
              <a:t> I would also like to commend the excellent work of IHP+ Steering Committee and the Core Team to prepare the conference right after the Ise-Shima Summit</a:t>
            </a:r>
            <a:r>
              <a:rPr lang="en-US" altLang="ja-JP" sz="1200" b="0" u="sng" baseline="0" dirty="0" smtClean="0"/>
              <a:t>, which encouraged the earliest establishment of this partnership. </a:t>
            </a:r>
            <a:r>
              <a:rPr lang="en-US" altLang="ja-JP" sz="1200" b="0" baseline="0" dirty="0" smtClean="0"/>
              <a:t>My special gratitude also goes to today’s participants, those who have joined the launching process. </a:t>
            </a:r>
            <a:r>
              <a:rPr lang="en-US" altLang="ja-JP" dirty="0" smtClean="0"/>
              <a:t>I sincerely hope</a:t>
            </a:r>
            <a:r>
              <a:rPr lang="en-US" altLang="ja-JP" baseline="0" dirty="0" smtClean="0"/>
              <a:t> </a:t>
            </a:r>
            <a:r>
              <a:rPr lang="en-US" altLang="ja-JP" dirty="0" smtClean="0"/>
              <a:t>that the outcome of the G7 Ise-Shima Summit will chart a path for the international community toward achieving UHC, marking another milestone in the efforts in global health. Japan will</a:t>
            </a:r>
            <a:r>
              <a:rPr lang="en-US" altLang="ja-JP" baseline="0" dirty="0" smtClean="0"/>
              <a:t> continue to be </a:t>
            </a:r>
            <a:r>
              <a:rPr lang="en-US" altLang="ja-JP" dirty="0" smtClean="0"/>
              <a:t>active on this field</a:t>
            </a:r>
            <a:r>
              <a:rPr lang="en-US" altLang="ja-JP" smtClean="0"/>
              <a:t>,</a:t>
            </a:r>
            <a:r>
              <a:rPr lang="en-US" altLang="ja-JP" baseline="0" smtClean="0"/>
              <a:t> I </a:t>
            </a:r>
            <a:r>
              <a:rPr lang="en-US" altLang="ja-JP" baseline="0" dirty="0" smtClean="0"/>
              <a:t>look forward to the fruitful discussions throughout this 2-day conference. </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t>Thank you very much for listening.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1A40CA4-7B67-45ED-A37C-690DC85C2F33}" type="slidenum">
              <a:rPr kumimoji="1" lang="ja-JP" altLang="en-US" smtClean="0"/>
              <a:t>15</a:t>
            </a:fld>
            <a:endParaRPr kumimoji="1" lang="ja-JP" altLang="en-US"/>
          </a:p>
        </p:txBody>
      </p:sp>
    </p:spTree>
    <p:extLst>
      <p:ext uri="{BB962C8B-B14F-4D97-AF65-F5344CB8AC3E}">
        <p14:creationId xmlns:p14="http://schemas.microsoft.com/office/powerpoint/2010/main" val="252933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a:t>
            </a:r>
            <a:r>
              <a:rPr kumimoji="1" lang="en-US" altLang="ja-JP" baseline="0" dirty="0" smtClean="0"/>
              <a:t> I’ll start with </a:t>
            </a:r>
            <a:r>
              <a:rPr kumimoji="1" lang="en-US" altLang="ja-JP" sz="1200" kern="1200" baseline="0" dirty="0" smtClean="0">
                <a:solidFill>
                  <a:schemeClr val="tx1"/>
                </a:solidFill>
                <a:effectLst/>
                <a:latin typeface="+mn-lt"/>
                <a:ea typeface="+mn-ea"/>
                <a:cs typeface="+mn-cs"/>
              </a:rPr>
              <a:t>a bit of the background on why Japan has put so much importance on global health in its diplomacy. Then, I’ll introduce the process of consolidating the ideas among G7 as well as consultation with the stakeholders within Japan reflecting back on some of the key milestone events before and during the Japan’s Presidency for G7, and present the outcome of the </a:t>
            </a:r>
            <a:r>
              <a:rPr kumimoji="1" lang="en-US" altLang="ja-JP" sz="1200" kern="1200" baseline="0" dirty="0" err="1" smtClean="0">
                <a:solidFill>
                  <a:schemeClr val="tx1"/>
                </a:solidFill>
                <a:effectLst/>
                <a:latin typeface="+mn-lt"/>
                <a:ea typeface="+mn-ea"/>
                <a:cs typeface="+mn-cs"/>
              </a:rPr>
              <a:t>Ise-Shima</a:t>
            </a:r>
            <a:r>
              <a:rPr kumimoji="1" lang="en-US" altLang="ja-JP" sz="1200" kern="1200" baseline="0" dirty="0" smtClean="0">
                <a:solidFill>
                  <a:schemeClr val="tx1"/>
                </a:solidFill>
                <a:effectLst/>
                <a:latin typeface="+mn-lt"/>
                <a:ea typeface="+mn-ea"/>
                <a:cs typeface="+mn-cs"/>
              </a:rPr>
              <a:t> Summit Health Agenda, including the </a:t>
            </a:r>
            <a:r>
              <a:rPr lang="en-US" altLang="ja-JP" sz="1200" dirty="0" smtClean="0">
                <a:solidFill>
                  <a:schemeClr val="tx1"/>
                </a:solidFill>
              </a:rPr>
              <a:t>Leader’s Declaration, “G7 </a:t>
            </a:r>
            <a:r>
              <a:rPr lang="en-US" altLang="ja-JP" sz="1200" dirty="0" err="1" smtClean="0">
                <a:solidFill>
                  <a:schemeClr val="tx1"/>
                </a:solidFill>
              </a:rPr>
              <a:t>Ise-Shima</a:t>
            </a:r>
            <a:r>
              <a:rPr lang="en-US" altLang="ja-JP" sz="1200" dirty="0" smtClean="0">
                <a:solidFill>
                  <a:schemeClr val="tx1"/>
                </a:solidFill>
              </a:rPr>
              <a:t> Vision for Global Health”</a:t>
            </a:r>
            <a:r>
              <a:rPr lang="en-US" altLang="ja-JP" sz="1200" baseline="0" dirty="0" smtClean="0">
                <a:solidFill>
                  <a:schemeClr val="tx1"/>
                </a:solidFill>
              </a:rPr>
              <a:t>. </a:t>
            </a:r>
            <a:endParaRPr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rPr>
              <a:t>Finally, I’ll touch upon our next challenges</a:t>
            </a:r>
            <a:r>
              <a:rPr lang="en-US" altLang="ja-JP" sz="1200" baseline="0" dirty="0" smtClean="0">
                <a:solidFill>
                  <a:schemeClr val="tx1"/>
                </a:solidFill>
              </a:rPr>
              <a:t> and opportunities to realize and implement this G7 initiative. </a:t>
            </a:r>
            <a:endParaRPr lang="en-US" altLang="ja-JP" sz="1200" dirty="0" smtClean="0">
              <a:solidFill>
                <a:schemeClr val="tx1"/>
              </a:solidFill>
            </a:endParaRPr>
          </a:p>
          <a:p>
            <a:endParaRPr kumimoji="1" lang="en-US" altLang="ja-JP" sz="1200" kern="1200" baseline="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1A40CA4-7B67-45ED-A37C-690DC85C2F33}" type="slidenum">
              <a:rPr kumimoji="1" lang="ja-JP" altLang="en-US" smtClean="0"/>
              <a:t>2</a:t>
            </a:fld>
            <a:endParaRPr kumimoji="1" lang="ja-JP" altLang="en-US"/>
          </a:p>
        </p:txBody>
      </p:sp>
    </p:spTree>
    <p:extLst>
      <p:ext uri="{BB962C8B-B14F-4D97-AF65-F5344CB8AC3E}">
        <p14:creationId xmlns:p14="http://schemas.microsoft.com/office/powerpoint/2010/main" val="240350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200" u="none" baseline="0" dirty="0" smtClean="0">
                <a:solidFill>
                  <a:schemeClr val="tx1"/>
                </a:solidFill>
                <a:ea typeface="+mn-ea"/>
              </a:rPr>
              <a:t>I’ll begin with the reasons why global health is so crucial for Japanese diplomacy. </a:t>
            </a:r>
          </a:p>
          <a:p>
            <a:pPr algn="l"/>
            <a:endParaRPr lang="en-US" altLang="ja-JP" sz="1200" u="none" baseline="0" dirty="0" smtClean="0">
              <a:solidFill>
                <a:schemeClr val="tx1"/>
              </a:solidFill>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ea typeface="ＭＳ Ｐゴシック" panose="020B0600070205080204" pitchFamily="50" charset="-128"/>
              </a:rPr>
              <a:t>Firstl</a:t>
            </a:r>
            <a:r>
              <a:rPr lang="en-US" altLang="ja-JP" sz="1200" u="none" baseline="0" dirty="0" smtClean="0">
                <a:solidFill>
                  <a:schemeClr val="tx1"/>
                </a:solidFill>
                <a:ea typeface="ＭＳ Ｐゴシック" panose="020B0600070205080204" pitchFamily="50" charset="-128"/>
              </a:rPr>
              <a:t>y, Japan has been a leading advocator of the c</a:t>
            </a:r>
            <a:r>
              <a:rPr lang="en-US" altLang="ja-JP" sz="1200" dirty="0" smtClean="0">
                <a:solidFill>
                  <a:schemeClr val="tx1"/>
                </a:solidFill>
                <a:ea typeface="ＭＳ Ｐゴシック" panose="020B0600070205080204" pitchFamily="50" charset="-128"/>
              </a:rPr>
              <a:t>oncept of “Human Security,”</a:t>
            </a:r>
            <a:r>
              <a:rPr lang="en-US" altLang="ja-JP" sz="1200" baseline="0" dirty="0" smtClean="0">
                <a:solidFill>
                  <a:schemeClr val="tx1"/>
                </a:solidFill>
                <a:ea typeface="ＭＳ Ｐゴシック" panose="020B0600070205080204" pitchFamily="50" charset="-128"/>
              </a:rPr>
              <a:t> identifying</a:t>
            </a:r>
            <a:r>
              <a:rPr lang="en-US" altLang="ja-JP" sz="1200" dirty="0" smtClean="0">
                <a:solidFill>
                  <a:schemeClr val="tx1"/>
                </a:solidFill>
                <a:ea typeface="ＭＳ Ｐゴシック" panose="020B0600070205080204" pitchFamily="50" charset="-128"/>
              </a:rPr>
              <a:t> it</a:t>
            </a:r>
            <a:r>
              <a:rPr lang="en-US" altLang="ja-JP" sz="1200" baseline="0" dirty="0" smtClean="0">
                <a:solidFill>
                  <a:schemeClr val="tx1"/>
                </a:solidFill>
                <a:ea typeface="ＭＳ Ｐゴシック" panose="020B0600070205080204" pitchFamily="50" charset="-128"/>
              </a:rPr>
              <a:t> </a:t>
            </a:r>
            <a:r>
              <a:rPr lang="en-US" altLang="ja-JP" sz="1200" u="none" baseline="0" dirty="0" smtClean="0">
                <a:solidFill>
                  <a:schemeClr val="tx1"/>
                </a:solidFill>
                <a:ea typeface="ＭＳ Ｐゴシック" panose="020B0600070205080204" pitchFamily="50" charset="-128"/>
              </a:rPr>
              <a:t>as the fundamental principle for its ODA. According to the UN Commission on Human Security,  Human security is “to protect the vital  core of all human lives in ways that enhance human freedoms and human fulfillment.”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u="none" baseline="0" dirty="0" smtClean="0">
                <a:solidFill>
                  <a:schemeClr val="tx1"/>
                </a:solidFill>
                <a:ea typeface="ＭＳ Ｐゴシック" panose="020B0600070205080204" pitchFamily="50" charset="-128"/>
              </a:rPr>
              <a:t>From that definition, this concept leads to “no one left behind,” which is the basic principle of the SDGs adopted last year.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u="none" baseline="0" dirty="0" smtClean="0">
                <a:solidFill>
                  <a:schemeClr val="tx1"/>
                </a:solidFill>
                <a:ea typeface="ＭＳ Ｐゴシック" panose="020B0600070205080204" pitchFamily="50" charset="-128"/>
              </a:rPr>
              <a:t>And to achieve human security, health is the most crucial and indispensable element, as it constitutes the basis of the life of human being.</a:t>
            </a:r>
            <a:endParaRPr kumimoji="1" lang="ja-JP" altLang="en-US" dirty="0"/>
          </a:p>
        </p:txBody>
      </p:sp>
      <p:sp>
        <p:nvSpPr>
          <p:cNvPr id="4" name="スライド番号プレースホルダー 3"/>
          <p:cNvSpPr>
            <a:spLocks noGrp="1"/>
          </p:cNvSpPr>
          <p:nvPr>
            <p:ph type="sldNum" sz="quarter" idx="10"/>
          </p:nvPr>
        </p:nvSpPr>
        <p:spPr/>
        <p:txBody>
          <a:bodyPr/>
          <a:lstStyle/>
          <a:p>
            <a:fld id="{91A40CA4-7B67-45ED-A37C-690DC85C2F33}" type="slidenum">
              <a:rPr kumimoji="1" lang="ja-JP" altLang="en-US" smtClean="0"/>
              <a:t>3</a:t>
            </a:fld>
            <a:endParaRPr kumimoji="1" lang="ja-JP" altLang="en-US" dirty="0"/>
          </a:p>
        </p:txBody>
      </p:sp>
    </p:spTree>
    <p:extLst>
      <p:ext uri="{BB962C8B-B14F-4D97-AF65-F5344CB8AC3E}">
        <p14:creationId xmlns:p14="http://schemas.microsoft.com/office/powerpoint/2010/main" val="64602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S</a:t>
            </a:r>
            <a:r>
              <a:rPr kumimoji="1" lang="en-US" altLang="ja-JP" baseline="0" dirty="0" smtClean="0"/>
              <a:t>econdly, Japan has achieved a society where people enjoy good health and longevity of life. Japan established health insurance system to cover all citizens in 1961, and the healthy workforce contributed to boost its economy and it ultimately led to the rapid economic growth after the World War II.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Japan is</a:t>
            </a:r>
            <a:r>
              <a:rPr kumimoji="1" lang="en-US" altLang="ja-JP" dirty="0" smtClean="0"/>
              <a:t> facing </a:t>
            </a:r>
            <a:r>
              <a:rPr kumimoji="1" lang="en-US" altLang="ja-JP" baseline="0" dirty="0" smtClean="0"/>
              <a:t>the front-line challenges in health such as ageing population and health system for the first time in the world. It also has much experience in the treatment and prevention of non-communicable diseases, as well as combatting infectious diseases. With such rich and broad experience on addressing domestic health challenges, together with its technologies and expertise accumulated in the health area, we believe we are in the very unique position to contribute to the improvement of global health. </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91A40CA4-7B67-45ED-A37C-690DC85C2F33}" type="slidenum">
              <a:rPr kumimoji="1" lang="ja-JP" altLang="en-US" smtClean="0"/>
              <a:t>4</a:t>
            </a:fld>
            <a:endParaRPr kumimoji="1" lang="ja-JP" altLang="en-US" dirty="0"/>
          </a:p>
        </p:txBody>
      </p:sp>
    </p:spTree>
    <p:extLst>
      <p:ext uri="{BB962C8B-B14F-4D97-AF65-F5344CB8AC3E}">
        <p14:creationId xmlns:p14="http://schemas.microsoft.com/office/powerpoint/2010/main" val="64602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Now</a:t>
            </a:r>
            <a:r>
              <a:rPr kumimoji="1" lang="en-US" altLang="ja-JP" baseline="0" dirty="0" smtClean="0"/>
              <a:t> I turn to the Japan’s previous G7/8 health agenda as well as the process of forging the </a:t>
            </a:r>
            <a:r>
              <a:rPr kumimoji="1" lang="en-US" altLang="ja-JP" baseline="0" dirty="0" err="1" smtClean="0"/>
              <a:t>Ise-Shima</a:t>
            </a:r>
            <a:r>
              <a:rPr kumimoji="1" lang="en-US" altLang="ja-JP" baseline="0" dirty="0" smtClean="0"/>
              <a:t> health agenda outcome this time.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r>
              <a:rPr kumimoji="1" lang="en-US" altLang="ja-JP" baseline="0" dirty="0" smtClean="0"/>
              <a:t>G7/8 has been a central stage for Japan to promote global health. </a:t>
            </a:r>
            <a:r>
              <a:rPr lang="en-US" altLang="ja-JP" dirty="0" smtClean="0"/>
              <a:t>The 2000 Kyushu-Okinawa Summit was the first summit leaders took up the issue of “infectious diseases” as its main theme,</a:t>
            </a:r>
            <a:r>
              <a:rPr lang="en-US" altLang="ja-JP" baseline="0" dirty="0" smtClean="0"/>
              <a:t> and t</a:t>
            </a:r>
            <a:r>
              <a:rPr lang="en-US" altLang="ja-JP" dirty="0" smtClean="0"/>
              <a:t>hese discussions led to the establishment of the Global Fund to Fight AIDS, Tuberculosis and Malaria in 2002 and contributed to the achievement of the Millennium Development Goals. At the 2008 Hokkaido </a:t>
            </a:r>
            <a:r>
              <a:rPr lang="en-US" altLang="ja-JP" dirty="0" err="1" smtClean="0"/>
              <a:t>Toyako</a:t>
            </a:r>
            <a:r>
              <a:rPr lang="en-US" altLang="ja-JP" dirty="0" smtClean="0"/>
              <a:t> Summit, leaders agreed on comprehensive measures to strengthen health systems, including measures against infectious diseases and improving maternal and child health.</a:t>
            </a:r>
          </a:p>
          <a:p>
            <a:r>
              <a:rPr lang="en-US" altLang="ja-JP" dirty="0" smtClean="0"/>
              <a:t>Since</a:t>
            </a:r>
            <a:r>
              <a:rPr lang="en-US" altLang="ja-JP" baseline="0" dirty="0" smtClean="0"/>
              <a:t> 2008, there were many challenges and developments on global health in the world. Two most significant events were, Ebola outbreak and the adoption of SDGs. </a:t>
            </a:r>
          </a:p>
          <a:p>
            <a:r>
              <a:rPr lang="en-US" altLang="ja-JP" baseline="0" dirty="0" smtClean="0"/>
              <a:t>The world needs to change fundamentally to adapt</a:t>
            </a:r>
            <a:r>
              <a:rPr lang="en-US" altLang="ja-JP" dirty="0" smtClean="0"/>
              <a:t> to </a:t>
            </a:r>
            <a:r>
              <a:rPr lang="en-US" altLang="ja-JP" baseline="0" dirty="0" smtClean="0"/>
              <a:t>these emerging challenges and new opportunities. </a:t>
            </a:r>
          </a:p>
          <a:p>
            <a:r>
              <a:rPr lang="en-US" altLang="ja-JP" dirty="0" smtClean="0"/>
              <a:t>Against</a:t>
            </a:r>
            <a:r>
              <a:rPr lang="en-US" altLang="ja-JP" baseline="0" dirty="0" smtClean="0"/>
              <a:t> these backgrounds, t</a:t>
            </a:r>
            <a:r>
              <a:rPr lang="en-US" altLang="ja-JP" dirty="0" smtClean="0"/>
              <a:t>he G7 </a:t>
            </a:r>
            <a:r>
              <a:rPr lang="en-US" altLang="ja-JP" dirty="0" err="1" smtClean="0"/>
              <a:t>Ise-Shima</a:t>
            </a:r>
            <a:r>
              <a:rPr lang="en-US" altLang="ja-JP" dirty="0" smtClean="0"/>
              <a:t> Summit provided an ideal opportunity to advance international engagement for health-related SDGs and</a:t>
            </a:r>
            <a:r>
              <a:rPr lang="en-US" altLang="ja-JP" baseline="0" dirty="0" smtClean="0"/>
              <a:t> tackle public health emergencies. </a:t>
            </a:r>
            <a:r>
              <a:rPr lang="en-US" altLang="ja-JP" dirty="0" smtClean="0"/>
              <a:t>. </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91A40CA4-7B67-45ED-A37C-690DC85C2F33}" type="slidenum">
              <a:rPr kumimoji="1" lang="ja-JP" altLang="en-US" smtClean="0"/>
              <a:t>5</a:t>
            </a:fld>
            <a:endParaRPr kumimoji="1" lang="ja-JP" altLang="en-US" dirty="0"/>
          </a:p>
        </p:txBody>
      </p:sp>
    </p:spTree>
    <p:extLst>
      <p:ext uri="{BB962C8B-B14F-4D97-AF65-F5344CB8AC3E}">
        <p14:creationId xmlns:p14="http://schemas.microsoft.com/office/powerpoint/2010/main" val="64602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xfrm>
            <a:off x="545085" y="5302690"/>
            <a:ext cx="5741421" cy="244254"/>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There were several key</a:t>
            </a:r>
            <a:r>
              <a:rPr kumimoji="1" lang="en-US" altLang="ja-JP" baseline="0" dirty="0" smtClean="0"/>
              <a:t> milestones to lead to the outcome of the G7</a:t>
            </a:r>
            <a:r>
              <a:rPr kumimoji="1" lang="ja-JP" altLang="en-US" baseline="0" dirty="0" smtClean="0"/>
              <a:t> </a:t>
            </a:r>
            <a:r>
              <a:rPr kumimoji="1" lang="en-US" altLang="ja-JP" baseline="0" dirty="0" smtClean="0"/>
              <a:t>health agenda, together with other G7 colleagues. The process and preparation started well before the beginning of our Presidency.</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r>
              <a:rPr kumimoji="1" lang="en-US" altLang="ja-JP" baseline="0" dirty="0" smtClean="0"/>
              <a:t>In September 2015, Japan hosted a side event “The Path towards Universal Health Coverage,” in the margin of the UN General Assembly. At this event, Prime Minister Abe emphasized the need to bring together expertise and resources from donor countries, the international organizations and CSOs towards the achievement of UHC, and therefore suggested to form a international platform. </a:t>
            </a:r>
            <a:r>
              <a:rPr kumimoji="1" lang="en-US" altLang="ja-JP" u="sng" baseline="0" dirty="0" smtClean="0"/>
              <a:t>Here, the budding idea which ultimately led to the establishment of UHC 2030 was emerged</a:t>
            </a:r>
            <a:r>
              <a:rPr kumimoji="1" lang="en-US" altLang="ja-JP" baseline="0" dirty="0" smtClean="0"/>
              <a:t>.  SDGs was adopted at the same UNGA.</a:t>
            </a:r>
          </a:p>
          <a:p>
            <a:r>
              <a:rPr kumimoji="1" lang="en-US" altLang="ja-JP" baseline="0" dirty="0" smtClean="0"/>
              <a:t>The event also coincided with the publication of “Basic Design for Peace and Health,” Japan’s new global health policy. </a:t>
            </a:r>
            <a:endParaRPr kumimoji="1" lang="ja-JP" altLang="en-US" dirty="0" smtClean="0"/>
          </a:p>
        </p:txBody>
      </p:sp>
      <p:sp>
        <p:nvSpPr>
          <p:cNvPr id="19460" name="スライド番号プレースホルダー 3"/>
          <p:cNvSpPr>
            <a:spLocks noGrp="1"/>
          </p:cNvSpPr>
          <p:nvPr>
            <p:ph type="sldNum" sz="quarter" idx="5"/>
          </p:nvPr>
        </p:nvSpPr>
        <p:spPr>
          <a:noFill/>
        </p:spPr>
        <p:txBody>
          <a:bodyPr/>
          <a:lstStyle>
            <a:lvl1pPr defTabSz="846453">
              <a:defRPr sz="2000">
                <a:solidFill>
                  <a:schemeClr val="tx1"/>
                </a:solidFill>
                <a:latin typeface="Arial" panose="020B0604020202020204" pitchFamily="34" charset="0"/>
              </a:defRPr>
            </a:lvl1pPr>
            <a:lvl2pPr marL="736318" indent="-283199" defTabSz="846453">
              <a:defRPr sz="2000">
                <a:solidFill>
                  <a:schemeClr val="tx1"/>
                </a:solidFill>
                <a:latin typeface="Arial" panose="020B0604020202020204" pitchFamily="34" charset="0"/>
              </a:defRPr>
            </a:lvl2pPr>
            <a:lvl3pPr marL="1132799" indent="-226559" defTabSz="846453">
              <a:defRPr sz="2000">
                <a:solidFill>
                  <a:schemeClr val="tx1"/>
                </a:solidFill>
                <a:latin typeface="Arial" panose="020B0604020202020204" pitchFamily="34" charset="0"/>
              </a:defRPr>
            </a:lvl3pPr>
            <a:lvl4pPr marL="1585918" indent="-226559" defTabSz="846453">
              <a:defRPr sz="2000">
                <a:solidFill>
                  <a:schemeClr val="tx1"/>
                </a:solidFill>
                <a:latin typeface="Arial" panose="020B0604020202020204" pitchFamily="34" charset="0"/>
              </a:defRPr>
            </a:lvl4pPr>
            <a:lvl5pPr marL="2039038" indent="-226559" defTabSz="846453">
              <a:defRPr sz="2000">
                <a:solidFill>
                  <a:schemeClr val="tx1"/>
                </a:solidFill>
                <a:latin typeface="Arial" panose="020B0604020202020204" pitchFamily="34" charset="0"/>
              </a:defRPr>
            </a:lvl5pPr>
            <a:lvl6pPr marL="2492157" indent="-226559" defTabSz="846453" eaLnBrk="0" fontAlgn="base" hangingPunct="0">
              <a:spcBef>
                <a:spcPct val="0"/>
              </a:spcBef>
              <a:spcAft>
                <a:spcPct val="0"/>
              </a:spcAft>
              <a:defRPr sz="2000">
                <a:solidFill>
                  <a:schemeClr val="tx1"/>
                </a:solidFill>
                <a:latin typeface="Arial" panose="020B0604020202020204" pitchFamily="34" charset="0"/>
              </a:defRPr>
            </a:lvl6pPr>
            <a:lvl7pPr marL="2945276" indent="-226559" defTabSz="846453" eaLnBrk="0" fontAlgn="base" hangingPunct="0">
              <a:spcBef>
                <a:spcPct val="0"/>
              </a:spcBef>
              <a:spcAft>
                <a:spcPct val="0"/>
              </a:spcAft>
              <a:defRPr sz="2000">
                <a:solidFill>
                  <a:schemeClr val="tx1"/>
                </a:solidFill>
                <a:latin typeface="Arial" panose="020B0604020202020204" pitchFamily="34" charset="0"/>
              </a:defRPr>
            </a:lvl7pPr>
            <a:lvl8pPr marL="3398396" indent="-226559" defTabSz="846453" eaLnBrk="0" fontAlgn="base" hangingPunct="0">
              <a:spcBef>
                <a:spcPct val="0"/>
              </a:spcBef>
              <a:spcAft>
                <a:spcPct val="0"/>
              </a:spcAft>
              <a:defRPr sz="2000">
                <a:solidFill>
                  <a:schemeClr val="tx1"/>
                </a:solidFill>
                <a:latin typeface="Arial" panose="020B0604020202020204" pitchFamily="34" charset="0"/>
              </a:defRPr>
            </a:lvl8pPr>
            <a:lvl9pPr marL="3851516" indent="-226559" defTabSz="846453" eaLnBrk="0" fontAlgn="base" hangingPunct="0">
              <a:spcBef>
                <a:spcPct val="0"/>
              </a:spcBef>
              <a:spcAft>
                <a:spcPct val="0"/>
              </a:spcAft>
              <a:defRPr sz="2000">
                <a:solidFill>
                  <a:schemeClr val="tx1"/>
                </a:solidFill>
                <a:latin typeface="Arial" panose="020B0604020202020204" pitchFamily="34" charset="0"/>
              </a:defRPr>
            </a:lvl9pPr>
          </a:lstStyle>
          <a:p>
            <a:fld id="{C4291A6F-3F64-44F0-BBB6-42154FE1BC89}" type="slidenum">
              <a:rPr lang="en-US" altLang="ja-JP" sz="1200"/>
              <a:pPr/>
              <a:t>6</a:t>
            </a:fld>
            <a:endParaRPr lang="en-US" altLang="ja-JP" sz="1200" dirty="0"/>
          </a:p>
        </p:txBody>
      </p:sp>
    </p:spTree>
    <p:extLst>
      <p:ext uri="{BB962C8B-B14F-4D97-AF65-F5344CB8AC3E}">
        <p14:creationId xmlns:p14="http://schemas.microsoft.com/office/powerpoint/2010/main" val="15557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xfrm>
            <a:off x="545085" y="5302690"/>
            <a:ext cx="5741421" cy="244254"/>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Then, towards</a:t>
            </a:r>
            <a:r>
              <a:rPr kumimoji="1" lang="en-US" altLang="ja-JP" baseline="0" dirty="0" smtClean="0"/>
              <a:t> the end of 2015, Japan took many actions on global health. In December 12th, Prime Minister Abe contributed an article titled “Japan’s vision for a peaceful and healthier world” in the Lancet magazine. </a:t>
            </a:r>
            <a:endParaRPr kumimoji="1" lang="ja-JP" altLang="en-US" dirty="0" smtClean="0"/>
          </a:p>
        </p:txBody>
      </p:sp>
      <p:sp>
        <p:nvSpPr>
          <p:cNvPr id="19460" name="スライド番号プレースホルダー 3"/>
          <p:cNvSpPr>
            <a:spLocks noGrp="1"/>
          </p:cNvSpPr>
          <p:nvPr>
            <p:ph type="sldNum" sz="quarter" idx="5"/>
          </p:nvPr>
        </p:nvSpPr>
        <p:spPr>
          <a:noFill/>
        </p:spPr>
        <p:txBody>
          <a:bodyPr/>
          <a:lstStyle>
            <a:lvl1pPr defTabSz="846453">
              <a:defRPr sz="2000">
                <a:solidFill>
                  <a:schemeClr val="tx1"/>
                </a:solidFill>
                <a:latin typeface="Arial" panose="020B0604020202020204" pitchFamily="34" charset="0"/>
              </a:defRPr>
            </a:lvl1pPr>
            <a:lvl2pPr marL="736318" indent="-283199" defTabSz="846453">
              <a:defRPr sz="2000">
                <a:solidFill>
                  <a:schemeClr val="tx1"/>
                </a:solidFill>
                <a:latin typeface="Arial" panose="020B0604020202020204" pitchFamily="34" charset="0"/>
              </a:defRPr>
            </a:lvl2pPr>
            <a:lvl3pPr marL="1132799" indent="-226559" defTabSz="846453">
              <a:defRPr sz="2000">
                <a:solidFill>
                  <a:schemeClr val="tx1"/>
                </a:solidFill>
                <a:latin typeface="Arial" panose="020B0604020202020204" pitchFamily="34" charset="0"/>
              </a:defRPr>
            </a:lvl3pPr>
            <a:lvl4pPr marL="1585918" indent="-226559" defTabSz="846453">
              <a:defRPr sz="2000">
                <a:solidFill>
                  <a:schemeClr val="tx1"/>
                </a:solidFill>
                <a:latin typeface="Arial" panose="020B0604020202020204" pitchFamily="34" charset="0"/>
              </a:defRPr>
            </a:lvl4pPr>
            <a:lvl5pPr marL="2039038" indent="-226559" defTabSz="846453">
              <a:defRPr sz="2000">
                <a:solidFill>
                  <a:schemeClr val="tx1"/>
                </a:solidFill>
                <a:latin typeface="Arial" panose="020B0604020202020204" pitchFamily="34" charset="0"/>
              </a:defRPr>
            </a:lvl5pPr>
            <a:lvl6pPr marL="2492157" indent="-226559" defTabSz="846453" eaLnBrk="0" fontAlgn="base" hangingPunct="0">
              <a:spcBef>
                <a:spcPct val="0"/>
              </a:spcBef>
              <a:spcAft>
                <a:spcPct val="0"/>
              </a:spcAft>
              <a:defRPr sz="2000">
                <a:solidFill>
                  <a:schemeClr val="tx1"/>
                </a:solidFill>
                <a:latin typeface="Arial" panose="020B0604020202020204" pitchFamily="34" charset="0"/>
              </a:defRPr>
            </a:lvl6pPr>
            <a:lvl7pPr marL="2945276" indent="-226559" defTabSz="846453" eaLnBrk="0" fontAlgn="base" hangingPunct="0">
              <a:spcBef>
                <a:spcPct val="0"/>
              </a:spcBef>
              <a:spcAft>
                <a:spcPct val="0"/>
              </a:spcAft>
              <a:defRPr sz="2000">
                <a:solidFill>
                  <a:schemeClr val="tx1"/>
                </a:solidFill>
                <a:latin typeface="Arial" panose="020B0604020202020204" pitchFamily="34" charset="0"/>
              </a:defRPr>
            </a:lvl7pPr>
            <a:lvl8pPr marL="3398396" indent="-226559" defTabSz="846453" eaLnBrk="0" fontAlgn="base" hangingPunct="0">
              <a:spcBef>
                <a:spcPct val="0"/>
              </a:spcBef>
              <a:spcAft>
                <a:spcPct val="0"/>
              </a:spcAft>
              <a:defRPr sz="2000">
                <a:solidFill>
                  <a:schemeClr val="tx1"/>
                </a:solidFill>
                <a:latin typeface="Arial" panose="020B0604020202020204" pitchFamily="34" charset="0"/>
              </a:defRPr>
            </a:lvl8pPr>
            <a:lvl9pPr marL="3851516" indent="-226559" defTabSz="846453" eaLnBrk="0" fontAlgn="base" hangingPunct="0">
              <a:spcBef>
                <a:spcPct val="0"/>
              </a:spcBef>
              <a:spcAft>
                <a:spcPct val="0"/>
              </a:spcAft>
              <a:defRPr sz="2000">
                <a:solidFill>
                  <a:schemeClr val="tx1"/>
                </a:solidFill>
                <a:latin typeface="Arial" panose="020B0604020202020204" pitchFamily="34" charset="0"/>
              </a:defRPr>
            </a:lvl9pPr>
          </a:lstStyle>
          <a:p>
            <a:fld id="{C4291A6F-3F64-44F0-BBB6-42154FE1BC89}" type="slidenum">
              <a:rPr lang="en-US" altLang="ja-JP" sz="1200"/>
              <a:pPr/>
              <a:t>7</a:t>
            </a:fld>
            <a:endParaRPr lang="en-US" altLang="ja-JP" sz="1200" dirty="0"/>
          </a:p>
        </p:txBody>
      </p:sp>
    </p:spTree>
    <p:extLst>
      <p:ext uri="{BB962C8B-B14F-4D97-AF65-F5344CB8AC3E}">
        <p14:creationId xmlns:p14="http://schemas.microsoft.com/office/powerpoint/2010/main" val="15557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xfrm>
            <a:off x="545085" y="5302690"/>
            <a:ext cx="5741421" cy="244254"/>
          </a:xfrm>
          <a:noFill/>
        </p:spPr>
        <p:txBody>
          <a:bodyPr/>
          <a:lstStyle/>
          <a:p>
            <a:pPr algn="l"/>
            <a:r>
              <a:rPr kumimoji="1" lang="en-US" altLang="ja-JP" dirty="0" smtClean="0"/>
              <a:t>In the same month, </a:t>
            </a:r>
            <a:r>
              <a:rPr kumimoji="1" lang="en-US" altLang="ja-JP" dirty="0" smtClean="0">
                <a:solidFill>
                  <a:schemeClr val="tx1"/>
                </a:solidFill>
              </a:rPr>
              <a:t>Japan hosted an </a:t>
            </a:r>
            <a:r>
              <a:rPr lang="en-US" altLang="ja-JP" dirty="0" smtClean="0">
                <a:solidFill>
                  <a:schemeClr val="tx1"/>
                </a:solidFill>
              </a:rPr>
              <a:t>international conference </a:t>
            </a:r>
            <a:r>
              <a:rPr lang="en-US" altLang="ja-JP" b="0" dirty="0" smtClean="0">
                <a:solidFill>
                  <a:schemeClr val="tx1"/>
                </a:solidFill>
              </a:rPr>
              <a:t>“Universal Health Coverage in the New Development Era:</a:t>
            </a:r>
            <a:r>
              <a:rPr lang="en-US" altLang="ja-JP" b="0" baseline="0" dirty="0" smtClean="0">
                <a:solidFill>
                  <a:schemeClr val="tx1"/>
                </a:solidFill>
              </a:rPr>
              <a:t> </a:t>
            </a:r>
            <a:r>
              <a:rPr lang="en-US" altLang="ja-JP" b="0" dirty="0" smtClean="0">
                <a:solidFill>
                  <a:schemeClr val="tx1"/>
                </a:solidFill>
              </a:rPr>
              <a:t>Towards Building Resilient and Sustainable Health Systems” in Tokyo</a:t>
            </a:r>
            <a:r>
              <a:rPr lang="en-US" altLang="ja-JP" b="0" baseline="0" dirty="0" smtClean="0">
                <a:solidFill>
                  <a:schemeClr val="tx1"/>
                </a:solidFill>
              </a:rPr>
              <a:t> </a:t>
            </a:r>
            <a:r>
              <a:rPr lang="en-US" altLang="ja-JP" b="0" dirty="0" smtClean="0">
                <a:solidFill>
                  <a:schemeClr val="tx1"/>
                </a:solidFill>
              </a:rPr>
              <a:t>as well as the Global Fund’s </a:t>
            </a:r>
            <a:r>
              <a:rPr lang="en-US" altLang="ja-JP" b="0" baseline="0" dirty="0" smtClean="0">
                <a:solidFill>
                  <a:schemeClr val="tx1"/>
                </a:solidFill>
              </a:rPr>
              <a:t> 5</a:t>
            </a:r>
            <a:r>
              <a:rPr lang="en-US" altLang="ja-JP" b="0" baseline="30000" dirty="0" smtClean="0">
                <a:solidFill>
                  <a:schemeClr val="tx1"/>
                </a:solidFill>
              </a:rPr>
              <a:t>th</a:t>
            </a:r>
            <a:r>
              <a:rPr lang="en-US" altLang="ja-JP" b="0" baseline="0" dirty="0" smtClean="0">
                <a:solidFill>
                  <a:schemeClr val="tx1"/>
                </a:solidFill>
              </a:rPr>
              <a:t> </a:t>
            </a:r>
            <a:r>
              <a:rPr lang="en-US" altLang="ja-JP" b="0" dirty="0" smtClean="0">
                <a:solidFill>
                  <a:schemeClr val="tx1"/>
                </a:solidFill>
              </a:rPr>
              <a:t>Replenishment Preparatory</a:t>
            </a:r>
            <a:r>
              <a:rPr lang="en-US" altLang="ja-JP" b="0" baseline="0" dirty="0" smtClean="0">
                <a:solidFill>
                  <a:schemeClr val="tx1"/>
                </a:solidFill>
              </a:rPr>
              <a:t> Meeting. At the meeting, </a:t>
            </a:r>
            <a:r>
              <a:rPr kumimoji="1" lang="en-US" altLang="ja-JP" b="0" dirty="0" smtClean="0"/>
              <a:t>Prime </a:t>
            </a:r>
            <a:r>
              <a:rPr kumimoji="1" lang="en-US" altLang="ja-JP" dirty="0" smtClean="0"/>
              <a:t>Minister</a:t>
            </a:r>
            <a:r>
              <a:rPr kumimoji="1" lang="en-US" altLang="ja-JP" baseline="0" dirty="0" smtClean="0"/>
              <a:t> Abe expressed his intention to take up health as a priority at the </a:t>
            </a:r>
            <a:r>
              <a:rPr kumimoji="1" lang="en-US" altLang="ja-JP" baseline="0" dirty="0" err="1" smtClean="0"/>
              <a:t>Ise-Shima</a:t>
            </a:r>
            <a:r>
              <a:rPr kumimoji="1" lang="en-US" altLang="ja-JP" baseline="0" dirty="0" smtClean="0"/>
              <a:t> Summit. There, he reiterated the importance to share a common vision and strengthen the collaboration </a:t>
            </a:r>
            <a:r>
              <a:rPr kumimoji="1" lang="en-US" altLang="ja-JP" u="sng" baseline="0" dirty="0" smtClean="0">
                <a:solidFill>
                  <a:srgbClr val="FF0000"/>
                </a:solidFill>
              </a:rPr>
              <a:t>among relevant stakeholders</a:t>
            </a:r>
            <a:r>
              <a:rPr kumimoji="1" lang="en-US" altLang="ja-JP" baseline="0" dirty="0" smtClean="0"/>
              <a:t>, and made it clear that Japan is committed to lead the discussion, putting importance on Japan’s long advocated principles such as UHC, and strengthening the global health structure against public health emergencies such as Ebola. </a:t>
            </a:r>
            <a:endParaRPr kumimoji="1" lang="ja-JP" altLang="en-US" dirty="0" smtClean="0"/>
          </a:p>
        </p:txBody>
      </p:sp>
      <p:sp>
        <p:nvSpPr>
          <p:cNvPr id="19460" name="スライド番号プレースホルダー 3"/>
          <p:cNvSpPr>
            <a:spLocks noGrp="1"/>
          </p:cNvSpPr>
          <p:nvPr>
            <p:ph type="sldNum" sz="quarter" idx="5"/>
          </p:nvPr>
        </p:nvSpPr>
        <p:spPr>
          <a:noFill/>
        </p:spPr>
        <p:txBody>
          <a:bodyPr/>
          <a:lstStyle>
            <a:lvl1pPr defTabSz="846453">
              <a:defRPr sz="2000">
                <a:solidFill>
                  <a:schemeClr val="tx1"/>
                </a:solidFill>
                <a:latin typeface="Arial" panose="020B0604020202020204" pitchFamily="34" charset="0"/>
              </a:defRPr>
            </a:lvl1pPr>
            <a:lvl2pPr marL="736318" indent="-283199" defTabSz="846453">
              <a:defRPr sz="2000">
                <a:solidFill>
                  <a:schemeClr val="tx1"/>
                </a:solidFill>
                <a:latin typeface="Arial" panose="020B0604020202020204" pitchFamily="34" charset="0"/>
              </a:defRPr>
            </a:lvl2pPr>
            <a:lvl3pPr marL="1132799" indent="-226559" defTabSz="846453">
              <a:defRPr sz="2000">
                <a:solidFill>
                  <a:schemeClr val="tx1"/>
                </a:solidFill>
                <a:latin typeface="Arial" panose="020B0604020202020204" pitchFamily="34" charset="0"/>
              </a:defRPr>
            </a:lvl3pPr>
            <a:lvl4pPr marL="1585918" indent="-226559" defTabSz="846453">
              <a:defRPr sz="2000">
                <a:solidFill>
                  <a:schemeClr val="tx1"/>
                </a:solidFill>
                <a:latin typeface="Arial" panose="020B0604020202020204" pitchFamily="34" charset="0"/>
              </a:defRPr>
            </a:lvl4pPr>
            <a:lvl5pPr marL="2039038" indent="-226559" defTabSz="846453">
              <a:defRPr sz="2000">
                <a:solidFill>
                  <a:schemeClr val="tx1"/>
                </a:solidFill>
                <a:latin typeface="Arial" panose="020B0604020202020204" pitchFamily="34" charset="0"/>
              </a:defRPr>
            </a:lvl5pPr>
            <a:lvl6pPr marL="2492157" indent="-226559" defTabSz="846453" eaLnBrk="0" fontAlgn="base" hangingPunct="0">
              <a:spcBef>
                <a:spcPct val="0"/>
              </a:spcBef>
              <a:spcAft>
                <a:spcPct val="0"/>
              </a:spcAft>
              <a:defRPr sz="2000">
                <a:solidFill>
                  <a:schemeClr val="tx1"/>
                </a:solidFill>
                <a:latin typeface="Arial" panose="020B0604020202020204" pitchFamily="34" charset="0"/>
              </a:defRPr>
            </a:lvl6pPr>
            <a:lvl7pPr marL="2945276" indent="-226559" defTabSz="846453" eaLnBrk="0" fontAlgn="base" hangingPunct="0">
              <a:spcBef>
                <a:spcPct val="0"/>
              </a:spcBef>
              <a:spcAft>
                <a:spcPct val="0"/>
              </a:spcAft>
              <a:defRPr sz="2000">
                <a:solidFill>
                  <a:schemeClr val="tx1"/>
                </a:solidFill>
                <a:latin typeface="Arial" panose="020B0604020202020204" pitchFamily="34" charset="0"/>
              </a:defRPr>
            </a:lvl7pPr>
            <a:lvl8pPr marL="3398396" indent="-226559" defTabSz="846453" eaLnBrk="0" fontAlgn="base" hangingPunct="0">
              <a:spcBef>
                <a:spcPct val="0"/>
              </a:spcBef>
              <a:spcAft>
                <a:spcPct val="0"/>
              </a:spcAft>
              <a:defRPr sz="2000">
                <a:solidFill>
                  <a:schemeClr val="tx1"/>
                </a:solidFill>
                <a:latin typeface="Arial" panose="020B0604020202020204" pitchFamily="34" charset="0"/>
              </a:defRPr>
            </a:lvl8pPr>
            <a:lvl9pPr marL="3851516" indent="-226559" defTabSz="846453" eaLnBrk="0" fontAlgn="base" hangingPunct="0">
              <a:spcBef>
                <a:spcPct val="0"/>
              </a:spcBef>
              <a:spcAft>
                <a:spcPct val="0"/>
              </a:spcAft>
              <a:defRPr sz="2000">
                <a:solidFill>
                  <a:schemeClr val="tx1"/>
                </a:solidFill>
                <a:latin typeface="Arial" panose="020B0604020202020204" pitchFamily="34" charset="0"/>
              </a:defRPr>
            </a:lvl9pPr>
          </a:lstStyle>
          <a:p>
            <a:fld id="{C4291A6F-3F64-44F0-BBB6-42154FE1BC89}" type="slidenum">
              <a:rPr lang="en-US" altLang="ja-JP" sz="1200"/>
              <a:pPr/>
              <a:t>8</a:t>
            </a:fld>
            <a:endParaRPr lang="en-US" altLang="ja-JP" sz="1200"/>
          </a:p>
        </p:txBody>
      </p:sp>
    </p:spTree>
    <p:extLst>
      <p:ext uri="{BB962C8B-B14F-4D97-AF65-F5344CB8AC3E}">
        <p14:creationId xmlns:p14="http://schemas.microsoft.com/office/powerpoint/2010/main" val="15557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u="sng" dirty="0" smtClean="0"/>
              <a:t>At the conference,</a:t>
            </a:r>
            <a:r>
              <a:rPr kumimoji="1" lang="en-US" altLang="ja-JP" u="sng" baseline="0" dirty="0" smtClean="0"/>
              <a:t> more than 300 participants attended including Margaret Chan DG of WHO, Jim Yong Kim President of World Bank, Bill Gates, </a:t>
            </a:r>
            <a:r>
              <a:rPr kumimoji="1" lang="en-US" altLang="ja-JP" u="sng" baseline="0" dirty="0" err="1" smtClean="0"/>
              <a:t>Osotimehin</a:t>
            </a:r>
            <a:r>
              <a:rPr kumimoji="1" lang="en-US" altLang="ja-JP" u="sng" baseline="0" dirty="0" smtClean="0"/>
              <a:t> of UNFPA, Mark </a:t>
            </a:r>
            <a:r>
              <a:rPr kumimoji="1" lang="en-US" altLang="ja-JP" u="sng" baseline="0" dirty="0" err="1" smtClean="0"/>
              <a:t>Dybul</a:t>
            </a:r>
            <a:r>
              <a:rPr kumimoji="1" lang="en-US" altLang="ja-JP" u="sng" baseline="0" dirty="0" smtClean="0"/>
              <a:t> of Global Fund, Seth Berkley of </a:t>
            </a:r>
            <a:r>
              <a:rPr kumimoji="1" lang="en-US" altLang="ja-JP" u="sng" baseline="0" dirty="0" err="1" smtClean="0"/>
              <a:t>Gavi</a:t>
            </a:r>
            <a:r>
              <a:rPr kumimoji="1" lang="en-US" altLang="ja-JP" u="sng" baseline="0" dirty="0" smtClean="0"/>
              <a:t>, as well as Ministers from African and Asian countries. </a:t>
            </a:r>
            <a:r>
              <a:rPr kumimoji="1" lang="en-US" altLang="ja-JP" dirty="0" smtClean="0"/>
              <a:t>Global</a:t>
            </a:r>
            <a:r>
              <a:rPr kumimoji="1" lang="en-US" altLang="ja-JP" baseline="0" dirty="0" smtClean="0"/>
              <a:t> Health Leaders gathered in Tokyo and exchanged opinions and ideas aiming for better world of global health.  Some of the k</a:t>
            </a:r>
            <a:r>
              <a:rPr kumimoji="1" lang="en-US" altLang="ja-JP" dirty="0" smtClean="0"/>
              <a:t>ey ideas</a:t>
            </a:r>
            <a:r>
              <a:rPr kumimoji="1" lang="en-US" altLang="ja-JP" baseline="0" dirty="0" smtClean="0"/>
              <a:t> evolved from the conference, which made the basis of the Summit discussion</a:t>
            </a:r>
            <a:r>
              <a:rPr kumimoji="1" lang="en-US" altLang="ja-JP" u="sng" baseline="0" dirty="0" smtClean="0"/>
              <a:t>, and I want to highlight one of the messages, “UHC requires an inclusive process. UHC also requires political will at the highest level.” This message is also very relevant for UHC2030. </a:t>
            </a:r>
            <a:endParaRPr kumimoji="1" lang="ja-JP" altLang="en-US" u="sng" dirty="0"/>
          </a:p>
        </p:txBody>
      </p:sp>
      <p:sp>
        <p:nvSpPr>
          <p:cNvPr id="4" name="スライド番号プレースホルダー 3"/>
          <p:cNvSpPr>
            <a:spLocks noGrp="1"/>
          </p:cNvSpPr>
          <p:nvPr>
            <p:ph type="sldNum" sz="quarter" idx="10"/>
          </p:nvPr>
        </p:nvSpPr>
        <p:spPr/>
        <p:txBody>
          <a:bodyPr/>
          <a:lstStyle/>
          <a:p>
            <a:fld id="{91A40CA4-7B67-45ED-A37C-690DC85C2F33}" type="slidenum">
              <a:rPr kumimoji="1" lang="ja-JP" altLang="en-US" smtClean="0"/>
              <a:t>9</a:t>
            </a:fld>
            <a:endParaRPr kumimoji="1" lang="ja-JP" altLang="en-US"/>
          </a:p>
        </p:txBody>
      </p:sp>
    </p:spTree>
    <p:extLst>
      <p:ext uri="{BB962C8B-B14F-4D97-AF65-F5344CB8AC3E}">
        <p14:creationId xmlns:p14="http://schemas.microsoft.com/office/powerpoint/2010/main" val="154241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189CB2B-AE85-482F-8415-11F2D2794CC7}" type="datetime1">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680888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92D843-4A35-4CC8-A696-AFE104237690}" type="datetime1">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52992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D9ADC3-1869-438D-85F5-B838D343169B}" type="datetime1">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415558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FE0002-09F6-40FF-9178-1045476F6260}" type="datetime1">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423335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66E646B-E301-47DB-A9DA-03CF2E5CF870}" type="datetime1">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282527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D851B6-2D0C-43B9-9A93-D1A0C9558F18}" type="datetime1">
              <a:rPr kumimoji="1" lang="ja-JP" altLang="en-US" smtClean="0"/>
              <a:t>2016/6/21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96363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FC409C8-7D25-4B93-A97C-FB243040A2A2}" type="datetime1">
              <a:rPr kumimoji="1" lang="ja-JP" altLang="en-US" smtClean="0"/>
              <a:t>2016/6/21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240369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13B74CF-052A-4F89-99AE-7DE24389F346}" type="datetime1">
              <a:rPr kumimoji="1" lang="ja-JP" altLang="en-US" smtClean="0"/>
              <a:t>2016/6/21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21389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918DF6-3FA8-4EED-9F6F-4BB5DADD1596}" type="datetime1">
              <a:rPr kumimoji="1" lang="ja-JP" altLang="en-US" smtClean="0"/>
              <a:t>2016/6/21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34432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AB26D63-5378-42C7-BA07-3BC1008C9883}" type="datetime1">
              <a:rPr kumimoji="1" lang="ja-JP" altLang="en-US" smtClean="0"/>
              <a:t>2016/6/21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394686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71386D-0CCA-47DF-B293-259CCBCF03D6}" type="datetime1">
              <a:rPr kumimoji="1" lang="ja-JP" altLang="en-US" smtClean="0"/>
              <a:t>2016/6/21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246015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9161D-B1D4-4767-9996-1487BBFEEA0A}" type="datetime1">
              <a:rPr kumimoji="1" lang="ja-JP" altLang="en-US" smtClean="0"/>
              <a:t>2016/6/21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C73B-2B50-44F5-9986-12DD1A3145DD}" type="slidenum">
              <a:rPr kumimoji="1" lang="ja-JP" altLang="en-US" smtClean="0"/>
              <a:t>‹#›</a:t>
            </a:fld>
            <a:endParaRPr kumimoji="1" lang="ja-JP" altLang="en-US"/>
          </a:p>
        </p:txBody>
      </p:sp>
    </p:spTree>
    <p:extLst>
      <p:ext uri="{BB962C8B-B14F-4D97-AF65-F5344CB8AC3E}">
        <p14:creationId xmlns:p14="http://schemas.microsoft.com/office/powerpoint/2010/main" val="283320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1.xml"/><Relationship Id="rId7" Type="http://schemas.openxmlformats.org/officeDocument/2006/relationships/image" Target="../media/image14.jpe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emf"/><Relationship Id="rId11" Type="http://schemas.openxmlformats.org/officeDocument/2006/relationships/image" Target="../media/image18.jpeg"/><Relationship Id="rId5" Type="http://schemas.openxmlformats.org/officeDocument/2006/relationships/oleObject" Target="../embeddings/oleObject5.bin"/><Relationship Id="rId10" Type="http://schemas.openxmlformats.org/officeDocument/2006/relationships/image" Target="../media/image17.jpeg"/><Relationship Id="rId4" Type="http://schemas.openxmlformats.org/officeDocument/2006/relationships/notesSlide" Target="../notesSlides/notesSlide10.xm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6.emf"/><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oleObject" Target="../embeddings/oleObject6.bin"/><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tags" Target="../tags/tag9.xml"/><Relationship Id="rId11" Type="http://schemas.openxmlformats.org/officeDocument/2006/relationships/notesSlide" Target="../notesSlides/notesSlide11.xml"/><Relationship Id="rId5" Type="http://schemas.openxmlformats.org/officeDocument/2006/relationships/tags" Target="../tags/tag8.xml"/><Relationship Id="rId15" Type="http://schemas.openxmlformats.org/officeDocument/2006/relationships/image" Target="../media/image20.jpeg"/><Relationship Id="rId10" Type="http://schemas.openxmlformats.org/officeDocument/2006/relationships/slideLayout" Target="../slideLayouts/slideLayout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4.xml"/><Relationship Id="rId7" Type="http://schemas.openxmlformats.org/officeDocument/2006/relationships/slideLayout" Target="../slideLayouts/slideLayout2.xml"/><Relationship Id="rId12" Type="http://schemas.openxmlformats.org/officeDocument/2006/relationships/image" Target="../media/image20.jpeg"/><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tags" Target="../tags/tag17.xml"/><Relationship Id="rId11" Type="http://schemas.openxmlformats.org/officeDocument/2006/relationships/image" Target="../media/image19.jpeg"/><Relationship Id="rId5" Type="http://schemas.openxmlformats.org/officeDocument/2006/relationships/tags" Target="../tags/tag16.xml"/><Relationship Id="rId10" Type="http://schemas.openxmlformats.org/officeDocument/2006/relationships/image" Target="../media/image6.emf"/><Relationship Id="rId4" Type="http://schemas.openxmlformats.org/officeDocument/2006/relationships/tags" Target="../tags/tag15.xml"/><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19.xml"/><Relationship Id="rId7" Type="http://schemas.openxmlformats.org/officeDocument/2006/relationships/notesSlide" Target="../notesSlides/notesSlide13.xml"/><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slideLayout" Target="../slideLayouts/slideLayout2.xml"/><Relationship Id="rId11" Type="http://schemas.openxmlformats.org/officeDocument/2006/relationships/image" Target="../media/image20.jpeg"/><Relationship Id="rId5" Type="http://schemas.openxmlformats.org/officeDocument/2006/relationships/tags" Target="../tags/tag21.xml"/><Relationship Id="rId10" Type="http://schemas.openxmlformats.org/officeDocument/2006/relationships/image" Target="../media/image19.jpeg"/><Relationship Id="rId4" Type="http://schemas.openxmlformats.org/officeDocument/2006/relationships/tags" Target="../tags/tag20.xml"/><Relationship Id="rId9"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10" Type="http://schemas.openxmlformats.org/officeDocument/2006/relationships/image" Target="../media/image9.jpeg"/><Relationship Id="rId4" Type="http://schemas.openxmlformats.org/officeDocument/2006/relationships/notesSlide" Target="../notesSlides/notesSlide6.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7.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image" Target="../media/image11.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4.bin"/><Relationship Id="rId10" Type="http://schemas.openxmlformats.org/officeDocument/2006/relationships/image" Target="../media/image13.jpeg"/><Relationship Id="rId4" Type="http://schemas.openxmlformats.org/officeDocument/2006/relationships/notesSlide" Target="../notesSlides/notesSlide8.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1104" y="2420888"/>
            <a:ext cx="8856984" cy="2520280"/>
          </a:xfrm>
        </p:spPr>
        <p:txBody>
          <a:bodyPr>
            <a:normAutofit fontScale="90000"/>
          </a:bodyPr>
          <a:lstStyle/>
          <a:p>
            <a:r>
              <a:rPr lang="en-US" altLang="ja-JP" b="1" dirty="0" smtClean="0"/>
              <a:t>“G7 Ise-Shima Vision on Global Health”</a:t>
            </a:r>
            <a:r>
              <a:rPr lang="en-US" altLang="ja-JP" b="1" dirty="0"/>
              <a:t> </a:t>
            </a:r>
            <a:r>
              <a:rPr lang="en-US" altLang="ja-JP" sz="3100" b="1" dirty="0" smtClean="0"/>
              <a:t>The </a:t>
            </a:r>
            <a:r>
              <a:rPr lang="en-US" altLang="ja-JP" sz="3100" b="1" dirty="0"/>
              <a:t>Outcome of </a:t>
            </a:r>
            <a:r>
              <a:rPr lang="en-US" altLang="ja-JP" sz="3100" b="1" dirty="0" smtClean="0"/>
              <a:t>the G7 Ise-Shima</a:t>
            </a:r>
            <a:r>
              <a:rPr lang="ja-JP" altLang="en-US" sz="3100" b="1" dirty="0" smtClean="0"/>
              <a:t> </a:t>
            </a:r>
            <a:r>
              <a:rPr lang="en-US" altLang="ja-JP" sz="3100" b="1" dirty="0" smtClean="0"/>
              <a:t>Summit Health Agenda and Japan’s vision on UHC 2030</a:t>
            </a:r>
            <a:r>
              <a:rPr lang="en-US" altLang="ja-JP" b="1" dirty="0" smtClean="0"/>
              <a:t/>
            </a:r>
            <a:br>
              <a:rPr lang="en-US" altLang="ja-JP" b="1" dirty="0" smtClean="0"/>
            </a:br>
            <a:r>
              <a:rPr lang="en-US" altLang="ja-JP" sz="2700" dirty="0" smtClean="0"/>
              <a:t/>
            </a:r>
            <a:br>
              <a:rPr lang="en-US" altLang="ja-JP" sz="2700" dirty="0" smtClean="0"/>
            </a:br>
            <a:r>
              <a:rPr lang="en-US" altLang="ja-JP" sz="2700" dirty="0" smtClean="0"/>
              <a:t> </a:t>
            </a:r>
            <a:r>
              <a:rPr lang="en-US" altLang="ja-JP" sz="2200" dirty="0" smtClean="0"/>
              <a:t>June 22, 2016</a:t>
            </a:r>
            <a:br>
              <a:rPr lang="en-US" altLang="ja-JP" sz="2200" dirty="0" smtClean="0"/>
            </a:br>
            <a:r>
              <a:rPr lang="en-US" altLang="ja-JP" sz="2200" dirty="0" smtClean="0"/>
              <a:t>at InterContinental Hotel Geneva</a:t>
            </a:r>
            <a:endParaRPr kumimoji="1" lang="ja-JP" altLang="en-US" sz="2200" dirty="0"/>
          </a:p>
        </p:txBody>
      </p:sp>
      <p:sp>
        <p:nvSpPr>
          <p:cNvPr id="5" name="サブタイトル 4"/>
          <p:cNvSpPr>
            <a:spLocks noGrp="1"/>
          </p:cNvSpPr>
          <p:nvPr>
            <p:ph type="subTitle" idx="1"/>
          </p:nvPr>
        </p:nvSpPr>
        <p:spPr>
          <a:xfrm>
            <a:off x="395536" y="5445224"/>
            <a:ext cx="8496944" cy="1296144"/>
          </a:xfrm>
        </p:spPr>
        <p:txBody>
          <a:bodyPr>
            <a:noAutofit/>
          </a:bodyPr>
          <a:lstStyle/>
          <a:p>
            <a:r>
              <a:rPr lang="en-US" altLang="ja-JP" sz="2400" b="1" dirty="0" smtClean="0">
                <a:solidFill>
                  <a:schemeClr val="tx1"/>
                </a:solidFill>
              </a:rPr>
              <a:t>Ambassador Koichi AIBOSHI</a:t>
            </a:r>
          </a:p>
          <a:p>
            <a:r>
              <a:rPr lang="en-US" altLang="ja-JP" sz="2400" dirty="0" smtClean="0">
                <a:solidFill>
                  <a:schemeClr val="tx1"/>
                </a:solidFill>
              </a:rPr>
              <a:t>Assistant Vice-Minister / Director General for Global Affairs </a:t>
            </a:r>
          </a:p>
          <a:p>
            <a:r>
              <a:rPr kumimoji="1" lang="en-US" altLang="ja-JP" sz="2400" dirty="0" smtClean="0">
                <a:solidFill>
                  <a:schemeClr val="tx1"/>
                </a:solidFill>
              </a:rPr>
              <a:t>Ministry </a:t>
            </a:r>
            <a:r>
              <a:rPr kumimoji="1" lang="en-US" altLang="ja-JP" sz="2400" dirty="0">
                <a:solidFill>
                  <a:schemeClr val="tx1"/>
                </a:solidFill>
              </a:rPr>
              <a:t>of Foreign Affairs of Japan</a:t>
            </a:r>
            <a:endParaRPr kumimoji="1" lang="ja-JP" altLang="en-US" sz="2400" dirty="0">
              <a:solidFill>
                <a:schemeClr val="tx1"/>
              </a:solidFill>
            </a:endParaRPr>
          </a:p>
        </p:txBody>
      </p:sp>
      <p:pic>
        <p:nvPicPr>
          <p:cNvPr id="8" name="Picture 2" descr="http://www.kantei.go.jp/jp/headline/__icsFiles/artimage/2015/12/28/cj_hl/logo.jpg"/>
          <p:cNvPicPr>
            <a:picLocks noChangeAspect="1" noChangeArrowheads="1"/>
          </p:cNvPicPr>
          <p:nvPr/>
        </p:nvPicPr>
        <p:blipFill>
          <a:blip r:embed="rId3" cstate="print">
            <a:extLst>
              <a:ext uri="{28A0092B-C50C-407E-A947-70E740481C1C}">
                <a14:useLocalDpi xmlns:a14="http://schemas.microsoft.com/office/drawing/2010/main" val="0"/>
              </a:ext>
            </a:extLst>
          </a:blip>
          <a:srcRect l="8675" t="8633" r="7544" b="8270"/>
          <a:stretch>
            <a:fillRect/>
          </a:stretch>
        </p:blipFill>
        <p:spPr bwMode="auto">
          <a:xfrm>
            <a:off x="539552" y="94308"/>
            <a:ext cx="1689320" cy="167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写真1）G7伊勢志摩サミッ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42145"/>
            <a:ext cx="2507416" cy="144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a:xfrm>
            <a:off x="6876256" y="6503883"/>
            <a:ext cx="2133600" cy="365125"/>
          </a:xfrm>
        </p:spPr>
        <p:txBody>
          <a:bodyPr/>
          <a:lstStyle/>
          <a:p>
            <a:fld id="{3AD2C73B-2B50-44F5-9986-12DD1A3145DD}" type="slidenum">
              <a:rPr kumimoji="1" lang="ja-JP" altLang="en-US" smtClean="0"/>
              <a:t>1</a:t>
            </a:fld>
            <a:endParaRPr kumimoji="1" lang="ja-JP" altLang="en-US" dirty="0"/>
          </a:p>
        </p:txBody>
      </p:sp>
    </p:spTree>
    <p:extLst>
      <p:ext uri="{BB962C8B-B14F-4D97-AF65-F5344CB8AC3E}">
        <p14:creationId xmlns:p14="http://schemas.microsoft.com/office/powerpoint/2010/main" val="2139598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hidden="1"/>
          <p:cNvGraphicFramePr>
            <a:graphicFrameLocks noChangeAspect="1"/>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8255"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9" name="グループ化 2"/>
          <p:cNvGrpSpPr>
            <a:grpSpLocks/>
          </p:cNvGrpSpPr>
          <p:nvPr/>
        </p:nvGrpSpPr>
        <p:grpSpPr bwMode="auto">
          <a:xfrm>
            <a:off x="0" y="208004"/>
            <a:ext cx="8794554" cy="672866"/>
            <a:chOff x="-98131" y="-35019"/>
            <a:chExt cx="8882063" cy="751936"/>
          </a:xfrm>
        </p:grpSpPr>
        <p:sp>
          <p:nvSpPr>
            <p:cNvPr id="30" name="Text Box 3"/>
            <p:cNvSpPr txBox="1">
              <a:spLocks noChangeArrowheads="1"/>
            </p:cNvSpPr>
            <p:nvPr/>
          </p:nvSpPr>
          <p:spPr bwMode="auto">
            <a:xfrm>
              <a:off x="-98131" y="-32279"/>
              <a:ext cx="88820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ea typeface="ＭＳ Ｐゴシック" charset="-128"/>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ea typeface="ＭＳ Ｐゴシック" charset="-128"/>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ea typeface="ＭＳ Ｐゴシック" charset="-128"/>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9pPr>
            </a:lstStyle>
            <a:p>
              <a:pPr algn="ctr" eaLnBrk="1">
                <a:spcAft>
                  <a:spcPct val="0"/>
                </a:spcAft>
              </a:pPr>
              <a:r>
                <a:rPr lang="en-US" altLang="ja-JP" b="1" dirty="0" smtClean="0">
                  <a:latin typeface="Calibri" pitchFamily="34" charset="0"/>
                </a:rPr>
                <a:t>G7 Health Experts Meeting</a:t>
              </a:r>
              <a:endParaRPr lang="en-US" altLang="ja-JP" b="1" dirty="0">
                <a:latin typeface="Calibri" pitchFamily="34" charset="0"/>
              </a:endParaRPr>
            </a:p>
          </p:txBody>
        </p:sp>
        <p:pic>
          <p:nvPicPr>
            <p:cNvPr id="31" name="Picture 2" descr="http://www.kantei.go.jp/jp/headline/__icsFiles/artimage/2015/12/28/cj_hl/logo.jpg"/>
            <p:cNvPicPr>
              <a:picLocks noChangeAspect="1" noChangeArrowheads="1"/>
            </p:cNvPicPr>
            <p:nvPr/>
          </p:nvPicPr>
          <p:blipFill>
            <a:blip r:embed="rId7" cstate="print">
              <a:extLst>
                <a:ext uri="{28A0092B-C50C-407E-A947-70E740481C1C}">
                  <a14:useLocalDpi xmlns:a14="http://schemas.microsoft.com/office/drawing/2010/main" val="0"/>
                </a:ext>
              </a:extLst>
            </a:blip>
            <a:srcRect l="8675" t="8633" r="7544" b="8270"/>
            <a:stretch>
              <a:fillRect/>
            </a:stretch>
          </p:blipFill>
          <p:spPr bwMode="auto">
            <a:xfrm>
              <a:off x="384914" y="-35019"/>
              <a:ext cx="7334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写真1）G7伊勢志摩サミッ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1698" y="-8571"/>
              <a:ext cx="11303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正方形/長方形 5"/>
          <p:cNvSpPr/>
          <p:nvPr/>
        </p:nvSpPr>
        <p:spPr>
          <a:xfrm>
            <a:off x="395535" y="979984"/>
            <a:ext cx="8000389"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sng" dirty="0" smtClean="0">
                <a:solidFill>
                  <a:schemeClr val="tx1"/>
                </a:solidFill>
              </a:rPr>
              <a:t>January</a:t>
            </a:r>
            <a:r>
              <a:rPr kumimoji="1" lang="en-US" altLang="ja-JP" u="sng" dirty="0" smtClean="0">
                <a:solidFill>
                  <a:schemeClr val="tx1"/>
                </a:solidFill>
              </a:rPr>
              <a:t> 2016:  Japan assumed the Presidency of G7</a:t>
            </a:r>
          </a:p>
          <a:p>
            <a:pPr algn="ctr"/>
            <a:r>
              <a:rPr kumimoji="1" lang="en-US" altLang="ja-JP" u="sng" dirty="0" smtClean="0">
                <a:solidFill>
                  <a:schemeClr val="tx1"/>
                </a:solidFill>
              </a:rPr>
              <a:t>January 18-19, 2016 </a:t>
            </a:r>
            <a:r>
              <a:rPr kumimoji="1" lang="ja-JP" altLang="en-US" dirty="0" smtClean="0">
                <a:solidFill>
                  <a:schemeClr val="tx1"/>
                </a:solidFill>
              </a:rPr>
              <a:t>　　</a:t>
            </a:r>
            <a:r>
              <a:rPr kumimoji="1" lang="en-US" altLang="ja-JP" dirty="0" smtClean="0">
                <a:solidFill>
                  <a:schemeClr val="tx1"/>
                </a:solidFill>
              </a:rPr>
              <a:t>1st Health Experts Meeting in Tokyo (incl. outreach)</a:t>
            </a:r>
            <a:endParaRPr lang="en-US" altLang="ja-JP" dirty="0" smtClean="0">
              <a:solidFill>
                <a:schemeClr val="tx1"/>
              </a:solidFill>
            </a:endParaRPr>
          </a:p>
          <a:p>
            <a:pPr algn="ctr"/>
            <a:r>
              <a:rPr lang="en-US" altLang="ja-JP" u="sng" dirty="0" smtClean="0">
                <a:solidFill>
                  <a:schemeClr val="tx1"/>
                </a:solidFill>
              </a:rPr>
              <a:t>March 31-April 1, </a:t>
            </a:r>
            <a:r>
              <a:rPr lang="en-US" altLang="ja-JP" u="sng" dirty="0">
                <a:solidFill>
                  <a:schemeClr val="tx1"/>
                </a:solidFill>
              </a:rPr>
              <a:t>2016 </a:t>
            </a:r>
            <a:r>
              <a:rPr lang="ja-JP" altLang="en-US" dirty="0">
                <a:solidFill>
                  <a:schemeClr val="tx1"/>
                </a:solidFill>
              </a:rPr>
              <a:t>　　</a:t>
            </a:r>
            <a:r>
              <a:rPr lang="en-US" altLang="ja-JP" dirty="0" smtClean="0">
                <a:solidFill>
                  <a:schemeClr val="tx1"/>
                </a:solidFill>
              </a:rPr>
              <a:t>2nd </a:t>
            </a:r>
            <a:r>
              <a:rPr lang="en-US" altLang="ja-JP" dirty="0">
                <a:solidFill>
                  <a:schemeClr val="tx1"/>
                </a:solidFill>
              </a:rPr>
              <a:t>Health Experts Meeting in Tokyo </a:t>
            </a:r>
            <a:r>
              <a:rPr lang="ja-JP" altLang="en-US" b="1" dirty="0" smtClean="0">
                <a:solidFill>
                  <a:schemeClr val="tx1"/>
                </a:solidFill>
              </a:rPr>
              <a:t>　</a:t>
            </a:r>
            <a:endParaRPr kumimoji="1" lang="ja-JP" altLang="en-US" b="1" dirty="0">
              <a:solidFill>
                <a:schemeClr val="tx1"/>
              </a:solidFill>
            </a:endParaRPr>
          </a:p>
        </p:txBody>
      </p:sp>
      <p:pic>
        <p:nvPicPr>
          <p:cNvPr id="81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397" y="2240661"/>
            <a:ext cx="289237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3702" y="2318145"/>
            <a:ext cx="2830854" cy="211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7540" y="4620536"/>
            <a:ext cx="307196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1907704" y="2240661"/>
            <a:ext cx="2436710" cy="756291"/>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a:t>
            </a:r>
            <a:r>
              <a:rPr lang="en-US" altLang="ja-JP" sz="1600" baseline="30000" dirty="0" smtClean="0">
                <a:solidFill>
                  <a:schemeClr val="tx1"/>
                </a:solidFill>
              </a:rPr>
              <a:t>st</a:t>
            </a:r>
            <a:r>
              <a:rPr lang="en-US" altLang="ja-JP" sz="1600" dirty="0" smtClean="0">
                <a:solidFill>
                  <a:schemeClr val="tx1"/>
                </a:solidFill>
              </a:rPr>
              <a:t> Health Experts Meeting</a:t>
            </a:r>
            <a:endParaRPr kumimoji="1" lang="ja-JP" altLang="en-US" sz="1600" dirty="0">
              <a:solidFill>
                <a:schemeClr val="tx1"/>
              </a:solidFill>
            </a:endParaRPr>
          </a:p>
        </p:txBody>
      </p:sp>
      <p:sp>
        <p:nvSpPr>
          <p:cNvPr id="17" name="円/楕円 16"/>
          <p:cNvSpPr/>
          <p:nvPr/>
        </p:nvSpPr>
        <p:spPr>
          <a:xfrm>
            <a:off x="1835696" y="4464666"/>
            <a:ext cx="2436710" cy="756291"/>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2</a:t>
            </a:r>
            <a:r>
              <a:rPr lang="en-US" altLang="ja-JP" sz="1600" baseline="30000" dirty="0" smtClean="0">
                <a:solidFill>
                  <a:schemeClr val="tx1"/>
                </a:solidFill>
              </a:rPr>
              <a:t>nd</a:t>
            </a:r>
            <a:r>
              <a:rPr lang="en-US" altLang="ja-JP" sz="1600" dirty="0" smtClean="0">
                <a:solidFill>
                  <a:schemeClr val="tx1"/>
                </a:solidFill>
              </a:rPr>
              <a:t> Health Experts Meeting</a:t>
            </a:r>
            <a:endParaRPr kumimoji="1" lang="ja-JP" altLang="en-US" sz="1600" dirty="0">
              <a:solidFill>
                <a:schemeClr val="tx1"/>
              </a:solidFill>
            </a:endParaRPr>
          </a:p>
        </p:txBody>
      </p:sp>
      <p:sp>
        <p:nvSpPr>
          <p:cNvPr id="9" name="角丸四角形吹き出し 8"/>
          <p:cNvSpPr/>
          <p:nvPr/>
        </p:nvSpPr>
        <p:spPr>
          <a:xfrm>
            <a:off x="6156176" y="2209731"/>
            <a:ext cx="2898576" cy="4382339"/>
          </a:xfrm>
          <a:prstGeom prst="wedgeRoundRectCallout">
            <a:avLst>
              <a:gd name="adj1" fmla="val -56884"/>
              <a:gd name="adj2" fmla="val -402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Attended by about </a:t>
            </a:r>
            <a:r>
              <a:rPr lang="en-US" altLang="ja-JP" sz="1200" b="1" dirty="0">
                <a:solidFill>
                  <a:schemeClr val="tx1"/>
                </a:solidFill>
              </a:rPr>
              <a:t>100 people</a:t>
            </a:r>
            <a:r>
              <a:rPr lang="en-US" altLang="ja-JP" sz="1200" dirty="0">
                <a:solidFill>
                  <a:schemeClr val="tx1"/>
                </a:solidFill>
              </a:rPr>
              <a:t>, including </a:t>
            </a:r>
            <a:r>
              <a:rPr lang="en-US" altLang="ja-JP" sz="1200" b="1" dirty="0">
                <a:solidFill>
                  <a:schemeClr val="tx1"/>
                </a:solidFill>
              </a:rPr>
              <a:t>G7</a:t>
            </a:r>
            <a:r>
              <a:rPr lang="en-US" altLang="ja-JP" sz="1200" dirty="0">
                <a:solidFill>
                  <a:schemeClr val="tx1"/>
                </a:solidFill>
              </a:rPr>
              <a:t> countries, The </a:t>
            </a:r>
            <a:r>
              <a:rPr lang="en-US" altLang="ja-JP" sz="1200" b="1" dirty="0">
                <a:solidFill>
                  <a:schemeClr val="tx1"/>
                </a:solidFill>
              </a:rPr>
              <a:t>Government of Japan </a:t>
            </a:r>
            <a:r>
              <a:rPr lang="en-US" altLang="ja-JP" sz="1200" dirty="0">
                <a:solidFill>
                  <a:schemeClr val="tx1"/>
                </a:solidFill>
              </a:rPr>
              <a:t>(Ministry of Foreign Affairs , Cabinet Secretariat, Ministry of Finance, Ministry of Health, </a:t>
            </a:r>
            <a:r>
              <a:rPr lang="en-US" altLang="ja-JP" sz="1200" dirty="0" err="1">
                <a:solidFill>
                  <a:schemeClr val="tx1"/>
                </a:solidFill>
              </a:rPr>
              <a:t>Labour</a:t>
            </a:r>
            <a:r>
              <a:rPr lang="en-US" altLang="ja-JP" sz="1200" dirty="0">
                <a:solidFill>
                  <a:schemeClr val="tx1"/>
                </a:solidFill>
              </a:rPr>
              <a:t> and Welfare (MHLW), Japan International Cooperation Agency (JICA)) </a:t>
            </a:r>
            <a:r>
              <a:rPr lang="en-US" altLang="ja-JP" sz="1200" dirty="0" smtClean="0">
                <a:solidFill>
                  <a:schemeClr val="tx1"/>
                </a:solidFill>
              </a:rPr>
              <a:t>and </a:t>
            </a:r>
            <a:r>
              <a:rPr lang="en-US" altLang="ja-JP" sz="1200" b="1" u="sng" dirty="0" smtClean="0">
                <a:solidFill>
                  <a:schemeClr val="tx1"/>
                </a:solidFill>
              </a:rPr>
              <a:t>Resource </a:t>
            </a:r>
            <a:r>
              <a:rPr lang="en-US" altLang="ja-JP" sz="1200" b="1" u="sng" dirty="0">
                <a:solidFill>
                  <a:schemeClr val="tx1"/>
                </a:solidFill>
              </a:rPr>
              <a:t>groups </a:t>
            </a:r>
            <a:r>
              <a:rPr lang="en-US" altLang="ja-JP" sz="1200" b="1" u="sng" dirty="0" smtClean="0">
                <a:solidFill>
                  <a:schemeClr val="tx1"/>
                </a:solidFill>
              </a:rPr>
              <a:t>including international organizations, academia, NGOs</a:t>
            </a:r>
          </a:p>
          <a:p>
            <a:r>
              <a:rPr lang="en-US" altLang="ja-JP" sz="1200" u="sng" dirty="0" smtClean="0">
                <a:solidFill>
                  <a:schemeClr val="tx1"/>
                </a:solidFill>
              </a:rPr>
              <a:t>(</a:t>
            </a:r>
            <a:r>
              <a:rPr lang="en-US" altLang="ja-JP" sz="1200" dirty="0">
                <a:solidFill>
                  <a:schemeClr val="tx1"/>
                </a:solidFill>
              </a:rPr>
              <a:t>Gates Foundation, Global Fund, </a:t>
            </a:r>
            <a:r>
              <a:rPr lang="en-US" altLang="ja-JP" sz="1200" dirty="0" err="1">
                <a:solidFill>
                  <a:schemeClr val="tx1"/>
                </a:solidFill>
              </a:rPr>
              <a:t>Gavi</a:t>
            </a:r>
            <a:r>
              <a:rPr lang="en-US" altLang="ja-JP" sz="1200" dirty="0">
                <a:solidFill>
                  <a:schemeClr val="tx1"/>
                </a:solidFill>
              </a:rPr>
              <a:t>, IPPF, OECD, UNDP, UNFPA, UNICEF, WFP, WHO, World Bank, </a:t>
            </a:r>
            <a:r>
              <a:rPr lang="en-US" altLang="ja-JP" sz="1200" dirty="0" smtClean="0">
                <a:solidFill>
                  <a:schemeClr val="tx1"/>
                </a:solidFill>
              </a:rPr>
              <a:t>Global </a:t>
            </a:r>
            <a:r>
              <a:rPr lang="en-US" altLang="ja-JP" sz="1200" dirty="0">
                <a:solidFill>
                  <a:schemeClr val="tx1"/>
                </a:solidFill>
              </a:rPr>
              <a:t>Health Working Group, G7 Network of Health-related NGO in Japan, UNSG’s High-level Panel on Global Response to Health Crises, Harvard-LSHTM Independent Panel on the Global Response to Ebola, NAM Commission on a Global Health Risk Framework for Future, the Advisory Group on Reform of WHO’s work in Outbreak and Emergencies)</a:t>
            </a:r>
            <a:endParaRPr lang="ja-JP" altLang="ja-JP" sz="1200" dirty="0">
              <a:solidFill>
                <a:schemeClr val="tx1"/>
              </a:solidFill>
            </a:endParaRPr>
          </a:p>
        </p:txBody>
      </p:sp>
      <p:sp>
        <p:nvSpPr>
          <p:cNvPr id="22" name="角丸四角形吹き出し 21"/>
          <p:cNvSpPr/>
          <p:nvPr/>
        </p:nvSpPr>
        <p:spPr>
          <a:xfrm>
            <a:off x="246131" y="5220957"/>
            <a:ext cx="2515840" cy="1490986"/>
          </a:xfrm>
          <a:prstGeom prst="wedgeRoundRectCallout">
            <a:avLst>
              <a:gd name="adj1" fmla="val 60903"/>
              <a:gd name="adj2" fmla="val 21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I</a:t>
            </a:r>
            <a:r>
              <a:rPr lang="en-US" altLang="ja-JP" sz="1200" b="1" dirty="0" smtClean="0">
                <a:solidFill>
                  <a:schemeClr val="tx1"/>
                </a:solidFill>
              </a:rPr>
              <a:t>ntensive discussion among G7</a:t>
            </a:r>
            <a:r>
              <a:rPr lang="en-US" altLang="ja-JP" sz="1200" dirty="0" smtClean="0">
                <a:solidFill>
                  <a:schemeClr val="tx1"/>
                </a:solidFill>
              </a:rPr>
              <a:t>, as well as  WHO (</a:t>
            </a:r>
            <a:r>
              <a:rPr lang="en-US" altLang="ja-JP" sz="1200" b="1" dirty="0" smtClean="0">
                <a:solidFill>
                  <a:schemeClr val="tx1"/>
                </a:solidFill>
              </a:rPr>
              <a:t>DDG Bruce </a:t>
            </a:r>
            <a:r>
              <a:rPr lang="en-US" altLang="ja-JP" sz="1200" b="1" dirty="0" err="1" smtClean="0">
                <a:solidFill>
                  <a:schemeClr val="tx1"/>
                </a:solidFill>
              </a:rPr>
              <a:t>Aylward</a:t>
            </a:r>
            <a:r>
              <a:rPr lang="en-US" altLang="ja-JP" sz="1200" b="1" dirty="0" smtClean="0">
                <a:solidFill>
                  <a:schemeClr val="tx1"/>
                </a:solidFill>
              </a:rPr>
              <a:t>, Director Edward Kelley</a:t>
            </a:r>
            <a:r>
              <a:rPr lang="en-US" altLang="ja-JP" sz="1200" dirty="0" smtClean="0">
                <a:solidFill>
                  <a:schemeClr val="tx1"/>
                </a:solidFill>
              </a:rPr>
              <a:t>), World Bank (</a:t>
            </a:r>
            <a:r>
              <a:rPr lang="en-US" altLang="ja-JP" sz="1200" b="1" dirty="0" smtClean="0">
                <a:solidFill>
                  <a:schemeClr val="tx1"/>
                </a:solidFill>
              </a:rPr>
              <a:t>Dr. Tim Evans</a:t>
            </a:r>
            <a:r>
              <a:rPr lang="en-US" altLang="ja-JP" sz="1200" dirty="0" smtClean="0">
                <a:solidFill>
                  <a:schemeClr val="tx1"/>
                </a:solidFill>
              </a:rPr>
              <a:t>) as the presenters for special session and </a:t>
            </a:r>
            <a:r>
              <a:rPr lang="en-US" altLang="ja-JP" sz="1200" b="1" dirty="0" smtClean="0">
                <a:solidFill>
                  <a:schemeClr val="tx1"/>
                </a:solidFill>
              </a:rPr>
              <a:t>Dr. </a:t>
            </a:r>
            <a:r>
              <a:rPr lang="en-US" altLang="ja-JP" sz="1200" b="1" dirty="0" err="1" smtClean="0">
                <a:solidFill>
                  <a:schemeClr val="tx1"/>
                </a:solidFill>
              </a:rPr>
              <a:t>Nabarro</a:t>
            </a:r>
            <a:r>
              <a:rPr lang="en-US" altLang="ja-JP" sz="1200" b="1" dirty="0" smtClean="0">
                <a:solidFill>
                  <a:schemeClr val="tx1"/>
                </a:solidFill>
              </a:rPr>
              <a:t> </a:t>
            </a:r>
            <a:r>
              <a:rPr lang="en-US" altLang="ja-JP" sz="1200" dirty="0" smtClean="0">
                <a:solidFill>
                  <a:schemeClr val="tx1"/>
                </a:solidFill>
              </a:rPr>
              <a:t>contributed by video message</a:t>
            </a:r>
            <a:endParaRPr lang="ja-JP" altLang="ja-JP" sz="1200" dirty="0">
              <a:solidFill>
                <a:schemeClr val="tx1"/>
              </a:solidFill>
            </a:endParaRPr>
          </a:p>
        </p:txBody>
      </p:sp>
      <p:sp>
        <p:nvSpPr>
          <p:cNvPr id="23" name="テキスト ボックス 22"/>
          <p:cNvSpPr txBox="1"/>
          <p:nvPr/>
        </p:nvSpPr>
        <p:spPr>
          <a:xfrm>
            <a:off x="2499792" y="639864"/>
            <a:ext cx="4032448" cy="369332"/>
          </a:xfrm>
          <a:prstGeom prst="rect">
            <a:avLst/>
          </a:prstGeom>
          <a:noFill/>
        </p:spPr>
        <p:txBody>
          <a:bodyPr wrap="square" rtlCol="0">
            <a:spAutoFit/>
          </a:bodyPr>
          <a:lstStyle/>
          <a:p>
            <a:r>
              <a:rPr lang="ja-JP" altLang="en-US" dirty="0"/>
              <a:t>～</a:t>
            </a:r>
            <a:r>
              <a:rPr kumimoji="1" lang="en-US" altLang="ja-JP" dirty="0" smtClean="0"/>
              <a:t>Japan’s contributions to UHC 2030</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3AD2C73B-2B50-44F5-9986-12DD1A3145DD}" type="slidenum">
              <a:rPr kumimoji="1" lang="ja-JP" altLang="en-US" smtClean="0"/>
              <a:t>10</a:t>
            </a:fld>
            <a:endParaRPr kumimoji="1" lang="ja-JP" altLang="en-US"/>
          </a:p>
        </p:txBody>
      </p:sp>
    </p:spTree>
    <p:extLst>
      <p:ext uri="{BB962C8B-B14F-4D97-AF65-F5344CB8AC3E}">
        <p14:creationId xmlns:p14="http://schemas.microsoft.com/office/powerpoint/2010/main" val="2628684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9"/>
          <p:cNvSpPr>
            <a:spLocks noChangeArrowheads="1"/>
          </p:cNvSpPr>
          <p:nvPr>
            <p:custDataLst>
              <p:tags r:id="rId2"/>
            </p:custDataLst>
          </p:nvPr>
        </p:nvSpPr>
        <p:spPr bwMode="auto">
          <a:xfrm>
            <a:off x="3624397" y="3645024"/>
            <a:ext cx="4585613" cy="1408774"/>
          </a:xfrm>
          <a:prstGeom prst="rect">
            <a:avLst/>
          </a:prstGeom>
          <a:solidFill>
            <a:schemeClr val="tx2">
              <a:lumMod val="40000"/>
              <a:lumOff val="60000"/>
            </a:schemeClr>
          </a:solidFill>
          <a:ln>
            <a:noFill/>
          </a:ln>
          <a:effectLst/>
        </p:spPr>
        <p:txBody>
          <a:bodyPr wrap="square" anchor="ctr">
            <a:norm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ja-JP" sz="2400" b="1" dirty="0" smtClean="0">
                <a:latin typeface="+mj-lt"/>
              </a:rPr>
              <a:t>Attaining UHC with strong health system and better preparedness and prevention</a:t>
            </a:r>
          </a:p>
        </p:txBody>
      </p:sp>
      <p:sp>
        <p:nvSpPr>
          <p:cNvPr id="25" name="Rectangle 9"/>
          <p:cNvSpPr>
            <a:spLocks noChangeArrowheads="1"/>
          </p:cNvSpPr>
          <p:nvPr>
            <p:custDataLst>
              <p:tags r:id="rId3"/>
            </p:custDataLst>
          </p:nvPr>
        </p:nvSpPr>
        <p:spPr bwMode="auto">
          <a:xfrm>
            <a:off x="3624398" y="1844824"/>
            <a:ext cx="4640427" cy="1368151"/>
          </a:xfrm>
          <a:prstGeom prst="rect">
            <a:avLst/>
          </a:prstGeom>
          <a:solidFill>
            <a:schemeClr val="tx2">
              <a:lumMod val="40000"/>
              <a:lumOff val="60000"/>
            </a:schemeClr>
          </a:solidFill>
          <a:ln>
            <a:noFill/>
          </a:ln>
          <a:effectLst/>
        </p:spPr>
        <p:txBody>
          <a:bodyPr wrap="square" anchor="ctr">
            <a:no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ja-JP" sz="2400" b="1" dirty="0" smtClean="0">
                <a:latin typeface="+mj-lt"/>
              </a:rPr>
              <a:t>Reinforcing the </a:t>
            </a:r>
            <a:r>
              <a:rPr lang="en-US" altLang="ja-JP" sz="2400" b="1" dirty="0">
                <a:latin typeface="+mj-lt"/>
              </a:rPr>
              <a:t>global health architecture to respond to public health </a:t>
            </a:r>
            <a:r>
              <a:rPr lang="en-US" altLang="ja-JP" sz="2400" b="1" dirty="0" smtClean="0">
                <a:latin typeface="+mj-lt"/>
              </a:rPr>
              <a:t>emergencies</a:t>
            </a:r>
            <a:endParaRPr lang="ja-JP" altLang="en-US" sz="2400" b="1" dirty="0">
              <a:latin typeface="+mj-lt"/>
            </a:endParaRPr>
          </a:p>
        </p:txBody>
      </p:sp>
      <p:sp>
        <p:nvSpPr>
          <p:cNvPr id="24" name="Rectangle 9"/>
          <p:cNvSpPr>
            <a:spLocks noChangeArrowheads="1"/>
          </p:cNvSpPr>
          <p:nvPr>
            <p:custDataLst>
              <p:tags r:id="rId4"/>
            </p:custDataLst>
          </p:nvPr>
        </p:nvSpPr>
        <p:spPr bwMode="auto">
          <a:xfrm>
            <a:off x="3624397" y="5501632"/>
            <a:ext cx="4585613" cy="951706"/>
          </a:xfrm>
          <a:prstGeom prst="rect">
            <a:avLst/>
          </a:prstGeom>
          <a:solidFill>
            <a:schemeClr val="tx2">
              <a:lumMod val="40000"/>
              <a:lumOff val="60000"/>
            </a:schemeClr>
          </a:solidFill>
          <a:ln>
            <a:noFill/>
          </a:ln>
          <a:effectLst/>
        </p:spPr>
        <p:txBody>
          <a:bodyPr wrap="square" anchor="ctr">
            <a:no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ja-JP" sz="2400" b="1" dirty="0" smtClean="0">
                <a:latin typeface="+mj-lt"/>
              </a:rPr>
              <a:t>Strengthening response to AMR</a:t>
            </a:r>
          </a:p>
        </p:txBody>
      </p:sp>
      <p:graphicFrame>
        <p:nvGraphicFramePr>
          <p:cNvPr id="9218" name="Object 2" hidden="1"/>
          <p:cNvGraphicFramePr>
            <a:graphicFrameLocks noChangeAspect="1"/>
          </p:cNvGraphicFramePr>
          <p:nvPr>
            <p:custDataLst>
              <p:tags r:id="rId5"/>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11287" name="think-cell Slide" r:id="rId12" imgW="270" imgH="270" progId="TCLayout.ActiveDocument.1">
                  <p:embed/>
                </p:oleObj>
              </mc:Choice>
              <mc:Fallback>
                <p:oleObj name="think-cell Slide" r:id="rId12" imgW="270" imgH="27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Rectangle 7"/>
          <p:cNvSpPr>
            <a:spLocks noChangeArrowheads="1"/>
          </p:cNvSpPr>
          <p:nvPr>
            <p:custDataLst>
              <p:tags r:id="rId6"/>
            </p:custDataLst>
          </p:nvPr>
        </p:nvSpPr>
        <p:spPr bwMode="auto">
          <a:xfrm>
            <a:off x="3203848" y="1268761"/>
            <a:ext cx="5582644" cy="5287764"/>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ja-JP" altLang="en-US" sz="2041" dirty="0"/>
          </a:p>
        </p:txBody>
      </p:sp>
      <p:sp>
        <p:nvSpPr>
          <p:cNvPr id="9224" name="Line 9"/>
          <p:cNvSpPr>
            <a:spLocks noChangeShapeType="1"/>
          </p:cNvSpPr>
          <p:nvPr/>
        </p:nvSpPr>
        <p:spPr bwMode="auto">
          <a:xfrm flipV="1">
            <a:off x="3631310" y="3356992"/>
            <a:ext cx="4850087" cy="0"/>
          </a:xfrm>
          <a:prstGeom prst="line">
            <a:avLst/>
          </a:prstGeom>
          <a:noFill/>
          <a:ln w="19050">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sz="1837" dirty="0"/>
          </a:p>
        </p:txBody>
      </p:sp>
      <p:sp>
        <p:nvSpPr>
          <p:cNvPr id="9225" name="Line 10"/>
          <p:cNvSpPr>
            <a:spLocks noChangeShapeType="1"/>
          </p:cNvSpPr>
          <p:nvPr/>
        </p:nvSpPr>
        <p:spPr bwMode="auto">
          <a:xfrm flipV="1">
            <a:off x="3631309" y="5238824"/>
            <a:ext cx="4740817" cy="0"/>
          </a:xfrm>
          <a:prstGeom prst="line">
            <a:avLst/>
          </a:prstGeom>
          <a:noFill/>
          <a:ln w="19050">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sz="1837" dirty="0"/>
          </a:p>
        </p:txBody>
      </p:sp>
      <p:sp>
        <p:nvSpPr>
          <p:cNvPr id="9228" name="AutoShape 16"/>
          <p:cNvSpPr>
            <a:spLocks noChangeArrowheads="1"/>
          </p:cNvSpPr>
          <p:nvPr/>
        </p:nvSpPr>
        <p:spPr bwMode="auto">
          <a:xfrm>
            <a:off x="3289471" y="1270101"/>
            <a:ext cx="6166875" cy="36933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defTabSz="895350">
              <a:lnSpc>
                <a:spcPct val="90000"/>
              </a:lnSpc>
              <a:spcBef>
                <a:spcPts val="738"/>
              </a:spcBef>
              <a:buFont typeface="Arial" panose="020B0604020202020204" pitchFamily="34" charset="0"/>
              <a:buChar char="•"/>
              <a:defRPr kumimoji="1" sz="2000">
                <a:solidFill>
                  <a:schemeClr val="tx1"/>
                </a:solidFill>
                <a:latin typeface="Calibri" panose="020F0502020204030204" pitchFamily="34" charset="0"/>
              </a:defRPr>
            </a:lvl1pPr>
            <a:lvl2pPr marL="193675" indent="-192088" defTabSz="895350">
              <a:lnSpc>
                <a:spcPct val="90000"/>
              </a:lnSpc>
              <a:spcBef>
                <a:spcPts val="363"/>
              </a:spcBef>
              <a:buFont typeface="Arial" panose="020B0604020202020204" pitchFamily="34" charset="0"/>
              <a:buChar char="•"/>
              <a:defRPr kumimoji="1" sz="1700">
                <a:solidFill>
                  <a:schemeClr val="tx1"/>
                </a:solidFill>
                <a:latin typeface="Calibri" panose="020F0502020204030204" pitchFamily="34" charset="0"/>
              </a:defRPr>
            </a:lvl2pPr>
            <a:lvl3pPr marL="457200" indent="-261938" defTabSz="895350">
              <a:lnSpc>
                <a:spcPct val="90000"/>
              </a:lnSpc>
              <a:spcBef>
                <a:spcPts val="363"/>
              </a:spcBef>
              <a:buFont typeface="Arial" panose="020B0604020202020204" pitchFamily="34" charset="0"/>
              <a:buChar char="•"/>
              <a:defRPr kumimoji="1" sz="1400">
                <a:solidFill>
                  <a:schemeClr val="tx1"/>
                </a:solidFill>
                <a:latin typeface="Calibri" panose="020F0502020204030204" pitchFamily="34" charset="0"/>
              </a:defRPr>
            </a:lvl3pPr>
            <a:lvl4pPr marL="614363" indent="-155575" defTabSz="895350">
              <a:lnSpc>
                <a:spcPct val="90000"/>
              </a:lnSpc>
              <a:spcBef>
                <a:spcPts val="363"/>
              </a:spcBef>
              <a:buFont typeface="Arial" panose="020B0604020202020204" pitchFamily="34" charset="0"/>
              <a:buChar char="•"/>
              <a:defRPr kumimoji="1" sz="1300">
                <a:solidFill>
                  <a:schemeClr val="tx1"/>
                </a:solidFill>
                <a:latin typeface="Calibri" panose="020F0502020204030204" pitchFamily="34" charset="0"/>
              </a:defRPr>
            </a:lvl4pPr>
            <a:lvl5pPr marL="746125" indent="-130175" defTabSz="895350">
              <a:lnSpc>
                <a:spcPct val="90000"/>
              </a:lnSpc>
              <a:spcBef>
                <a:spcPts val="363"/>
              </a:spcBef>
              <a:buFont typeface="Arial" panose="020B0604020202020204" pitchFamily="34" charset="0"/>
              <a:buChar char="•"/>
              <a:defRPr kumimoji="1" sz="1300">
                <a:solidFill>
                  <a:schemeClr val="tx1"/>
                </a:solidFill>
                <a:latin typeface="Calibri" panose="020F0502020204030204" pitchFamily="34" charset="0"/>
              </a:defRPr>
            </a:lvl5pPr>
            <a:lvl6pPr marL="12033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6pPr>
            <a:lvl7pPr marL="16605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7pPr>
            <a:lvl8pPr marL="21177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8pPr>
            <a:lvl9pPr marL="25749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9pPr>
          </a:lstStyle>
          <a:p>
            <a:pPr eaLnBrk="1" hangingPunct="1">
              <a:lnSpc>
                <a:spcPct val="100000"/>
              </a:lnSpc>
              <a:spcBef>
                <a:spcPct val="0"/>
              </a:spcBef>
              <a:buClr>
                <a:schemeClr val="tx2"/>
              </a:buClr>
              <a:buFontTx/>
              <a:buNone/>
            </a:pPr>
            <a:r>
              <a:rPr kumimoji="0" lang="en-US" altLang="ja-JP" sz="1600" b="1" dirty="0">
                <a:solidFill>
                  <a:schemeClr val="tx2"/>
                </a:solidFill>
                <a:latin typeface="Arial" panose="020B0604020202020204" pitchFamily="34" charset="0"/>
              </a:rPr>
              <a:t> </a:t>
            </a:r>
            <a:r>
              <a:rPr kumimoji="0" lang="en-US" altLang="ja-JP" sz="2400" b="1" dirty="0" smtClean="0">
                <a:solidFill>
                  <a:schemeClr val="tx2"/>
                </a:solidFill>
                <a:latin typeface="Arial" panose="020B0604020202020204" pitchFamily="34" charset="0"/>
              </a:rPr>
              <a:t>3 key issues </a:t>
            </a:r>
            <a:r>
              <a:rPr kumimoji="0" lang="ja-JP" altLang="en-US" sz="1600" b="1" dirty="0" smtClean="0">
                <a:solidFill>
                  <a:schemeClr val="tx2"/>
                </a:solidFill>
                <a:latin typeface="Arial" panose="020B0604020202020204" pitchFamily="34" charset="0"/>
              </a:rPr>
              <a:t>　</a:t>
            </a:r>
            <a:endParaRPr kumimoji="0" lang="en-US" altLang="ja-JP" sz="1600" b="1" dirty="0">
              <a:solidFill>
                <a:schemeClr val="tx2"/>
              </a:solidFill>
              <a:latin typeface="Arial" panose="020B0604020202020204" pitchFamily="34" charset="0"/>
            </a:endParaRPr>
          </a:p>
        </p:txBody>
      </p:sp>
      <p:sp>
        <p:nvSpPr>
          <p:cNvPr id="9236" name="Rectangle 34"/>
          <p:cNvSpPr>
            <a:spLocks noChangeArrowheads="1"/>
          </p:cNvSpPr>
          <p:nvPr>
            <p:custDataLst>
              <p:tags r:id="rId7"/>
            </p:custDataLst>
          </p:nvPr>
        </p:nvSpPr>
        <p:spPr bwMode="gray">
          <a:xfrm>
            <a:off x="246696" y="1117721"/>
            <a:ext cx="8804944" cy="45719"/>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ja-JP" altLang="en-US" sz="2041" dirty="0">
              <a:solidFill>
                <a:srgbClr val="0038C8"/>
              </a:solidFill>
            </a:endParaRPr>
          </a:p>
        </p:txBody>
      </p:sp>
      <p:sp>
        <p:nvSpPr>
          <p:cNvPr id="9237" name="Oval 33"/>
          <p:cNvSpPr>
            <a:spLocks noChangeArrowheads="1"/>
          </p:cNvSpPr>
          <p:nvPr/>
        </p:nvSpPr>
        <p:spPr bwMode="auto">
          <a:xfrm>
            <a:off x="3346098" y="1603747"/>
            <a:ext cx="556600" cy="577015"/>
          </a:xfrm>
          <a:prstGeom prst="ellipse">
            <a:avLst/>
          </a:prstGeom>
          <a:solidFill>
            <a:schemeClr val="tx2">
              <a:lumMod val="75000"/>
            </a:schemeClr>
          </a:solidFill>
          <a:ln>
            <a:noFill/>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ja-JP" sz="1428" b="1" dirty="0">
                <a:solidFill>
                  <a:schemeClr val="bg1"/>
                </a:solidFill>
              </a:rPr>
              <a:t>1</a:t>
            </a:r>
          </a:p>
        </p:txBody>
      </p:sp>
      <p:sp>
        <p:nvSpPr>
          <p:cNvPr id="9238" name="Oval 34"/>
          <p:cNvSpPr>
            <a:spLocks noChangeArrowheads="1"/>
          </p:cNvSpPr>
          <p:nvPr/>
        </p:nvSpPr>
        <p:spPr bwMode="auto">
          <a:xfrm>
            <a:off x="3359923" y="3400811"/>
            <a:ext cx="542775" cy="520988"/>
          </a:xfrm>
          <a:prstGeom prst="ellipse">
            <a:avLst/>
          </a:prstGeom>
          <a:solidFill>
            <a:schemeClr val="tx2">
              <a:lumMod val="75000"/>
            </a:schemeClr>
          </a:solidFill>
          <a:ln>
            <a:noFill/>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ja-JP" sz="1428" b="1" dirty="0">
                <a:solidFill>
                  <a:schemeClr val="bg1"/>
                </a:solidFill>
              </a:rPr>
              <a:t>2</a:t>
            </a:r>
          </a:p>
        </p:txBody>
      </p:sp>
      <p:sp>
        <p:nvSpPr>
          <p:cNvPr id="9239" name="Oval 41"/>
          <p:cNvSpPr>
            <a:spLocks noChangeArrowheads="1"/>
          </p:cNvSpPr>
          <p:nvPr/>
        </p:nvSpPr>
        <p:spPr bwMode="auto">
          <a:xfrm>
            <a:off x="3414811" y="5304856"/>
            <a:ext cx="542775" cy="525617"/>
          </a:xfrm>
          <a:prstGeom prst="ellipse">
            <a:avLst/>
          </a:prstGeom>
          <a:solidFill>
            <a:schemeClr val="tx2">
              <a:lumMod val="75000"/>
            </a:schemeClr>
          </a:solidFill>
          <a:ln>
            <a:noFill/>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ja-JP" sz="1428" b="1" dirty="0">
                <a:solidFill>
                  <a:schemeClr val="bg1"/>
                </a:solidFill>
              </a:rPr>
              <a:t>3</a:t>
            </a:r>
          </a:p>
        </p:txBody>
      </p:sp>
      <p:sp>
        <p:nvSpPr>
          <p:cNvPr id="30" name="上下矢印 29"/>
          <p:cNvSpPr/>
          <p:nvPr/>
        </p:nvSpPr>
        <p:spPr>
          <a:xfrm>
            <a:off x="8468886" y="1376387"/>
            <a:ext cx="635213" cy="5292972"/>
          </a:xfrm>
          <a:prstGeom prst="up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b="1" dirty="0" smtClean="0">
                <a:solidFill>
                  <a:schemeClr val="bg1"/>
                </a:solidFill>
              </a:rPr>
              <a:t>Promote R&amp;D and innovation in all areas</a:t>
            </a:r>
            <a:endParaRPr kumimoji="1" lang="ja-JP" altLang="en-US" b="1" dirty="0">
              <a:solidFill>
                <a:schemeClr val="bg1"/>
              </a:solidFill>
            </a:endParaRPr>
          </a:p>
        </p:txBody>
      </p:sp>
      <p:sp>
        <p:nvSpPr>
          <p:cNvPr id="28" name="Rectangle 35"/>
          <p:cNvSpPr txBox="1">
            <a:spLocks noChangeArrowheads="1"/>
          </p:cNvSpPr>
          <p:nvPr>
            <p:custDataLst>
              <p:tags r:id="rId8"/>
            </p:custDataLst>
          </p:nvPr>
        </p:nvSpPr>
        <p:spPr>
          <a:xfrm>
            <a:off x="697281" y="175029"/>
            <a:ext cx="5854234" cy="9426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800"/>
              </a:lnSpc>
            </a:pPr>
            <a:endParaRPr lang="en-US" altLang="ja-JP" sz="1800" i="1" u="heavy" dirty="0">
              <a:solidFill>
                <a:srgbClr val="003B89"/>
              </a:solidFill>
              <a:latin typeface="+mn-lt"/>
            </a:endParaRPr>
          </a:p>
        </p:txBody>
      </p:sp>
      <p:grpSp>
        <p:nvGrpSpPr>
          <p:cNvPr id="31" name="グループ化 2"/>
          <p:cNvGrpSpPr>
            <a:grpSpLocks/>
          </p:cNvGrpSpPr>
          <p:nvPr/>
        </p:nvGrpSpPr>
        <p:grpSpPr bwMode="auto">
          <a:xfrm>
            <a:off x="0" y="367989"/>
            <a:ext cx="8892479" cy="649199"/>
            <a:chOff x="-29127" y="31920"/>
            <a:chExt cx="8892479" cy="725488"/>
          </a:xfrm>
        </p:grpSpPr>
        <p:sp>
          <p:nvSpPr>
            <p:cNvPr id="32" name="Text Box 3"/>
            <p:cNvSpPr txBox="1">
              <a:spLocks noChangeArrowheads="1"/>
            </p:cNvSpPr>
            <p:nvPr/>
          </p:nvSpPr>
          <p:spPr bwMode="auto">
            <a:xfrm>
              <a:off x="-29127" y="234950"/>
              <a:ext cx="88820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ea typeface="ＭＳ Ｐゴシック" charset="-128"/>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ea typeface="ＭＳ Ｐゴシック" charset="-128"/>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ea typeface="ＭＳ Ｐゴシック" charset="-128"/>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9pPr>
            </a:lstStyle>
            <a:p>
              <a:pPr algn="ctr">
                <a:spcAft>
                  <a:spcPct val="0"/>
                </a:spcAft>
              </a:pPr>
              <a:r>
                <a:rPr lang="en-US" altLang="ja-JP" sz="2800" b="1" dirty="0" smtClean="0">
                  <a:solidFill>
                    <a:srgbClr val="003B89"/>
                  </a:solidFill>
                </a:rPr>
                <a:t>“G7 Ise-Shima Vision for Global Health”</a:t>
              </a:r>
            </a:p>
          </p:txBody>
        </p:sp>
        <p:pic>
          <p:nvPicPr>
            <p:cNvPr id="33" name="Picture 2" descr="http://www.kantei.go.jp/jp/headline/__icsFiles/artimage/2015/12/28/cj_hl/logo.jpg"/>
            <p:cNvPicPr>
              <a:picLocks noChangeAspect="1" noChangeArrowheads="1"/>
            </p:cNvPicPr>
            <p:nvPr/>
          </p:nvPicPr>
          <p:blipFill>
            <a:blip r:embed="rId14" cstate="print">
              <a:extLst>
                <a:ext uri="{28A0092B-C50C-407E-A947-70E740481C1C}">
                  <a14:useLocalDpi xmlns:a14="http://schemas.microsoft.com/office/drawing/2010/main" val="0"/>
                </a:ext>
              </a:extLst>
            </a:blip>
            <a:srcRect l="8675" t="8633" r="7544" b="8270"/>
            <a:stretch>
              <a:fillRect/>
            </a:stretch>
          </p:blipFill>
          <p:spPr bwMode="auto">
            <a:xfrm>
              <a:off x="310325" y="68432"/>
              <a:ext cx="715658" cy="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写真1）G7伊勢志摩サミット"/>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22647" y="31920"/>
              <a:ext cx="104070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スライド番号プレースホルダー 2"/>
          <p:cNvSpPr>
            <a:spLocks noGrp="1"/>
          </p:cNvSpPr>
          <p:nvPr>
            <p:ph type="sldNum" sz="quarter" idx="12"/>
          </p:nvPr>
        </p:nvSpPr>
        <p:spPr/>
        <p:txBody>
          <a:bodyPr/>
          <a:lstStyle/>
          <a:p>
            <a:fld id="{3AD2C73B-2B50-44F5-9986-12DD1A3145DD}" type="slidenum">
              <a:rPr kumimoji="1" lang="ja-JP" altLang="en-US" smtClean="0"/>
              <a:t>11</a:t>
            </a:fld>
            <a:endParaRPr kumimoji="1" lang="ja-JP" altLang="en-US" dirty="0"/>
          </a:p>
        </p:txBody>
      </p:sp>
      <p:sp>
        <p:nvSpPr>
          <p:cNvPr id="21" name="AutoShape 4"/>
          <p:cNvSpPr>
            <a:spLocks noChangeArrowheads="1"/>
          </p:cNvSpPr>
          <p:nvPr>
            <p:custDataLst>
              <p:tags r:id="rId9"/>
            </p:custDataLst>
          </p:nvPr>
        </p:nvSpPr>
        <p:spPr bwMode="auto">
          <a:xfrm>
            <a:off x="395536" y="1270101"/>
            <a:ext cx="2505904" cy="5241767"/>
          </a:xfrm>
          <a:prstGeom prst="homePlate">
            <a:avLst>
              <a:gd name="adj" fmla="val 0"/>
            </a:avLst>
          </a:prstGeom>
          <a:solidFill>
            <a:schemeClr val="bg1"/>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ja-JP" altLang="en-US" sz="2041" dirty="0">
              <a:solidFill>
                <a:schemeClr val="tx2"/>
              </a:solidFill>
            </a:endParaRPr>
          </a:p>
        </p:txBody>
      </p:sp>
      <p:sp>
        <p:nvSpPr>
          <p:cNvPr id="22" name="AutoShape 5"/>
          <p:cNvSpPr>
            <a:spLocks noChangeArrowheads="1"/>
          </p:cNvSpPr>
          <p:nvPr/>
        </p:nvSpPr>
        <p:spPr bwMode="auto">
          <a:xfrm>
            <a:off x="468313" y="1394400"/>
            <a:ext cx="2360350" cy="24622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defTabSz="895350">
              <a:lnSpc>
                <a:spcPct val="90000"/>
              </a:lnSpc>
              <a:spcBef>
                <a:spcPts val="738"/>
              </a:spcBef>
              <a:buFont typeface="Arial" panose="020B0604020202020204" pitchFamily="34" charset="0"/>
              <a:buChar char="•"/>
              <a:defRPr kumimoji="1" sz="2000">
                <a:solidFill>
                  <a:schemeClr val="tx1"/>
                </a:solidFill>
                <a:latin typeface="Calibri" panose="020F0502020204030204" pitchFamily="34" charset="0"/>
              </a:defRPr>
            </a:lvl1pPr>
            <a:lvl2pPr marL="193675" indent="-192088" defTabSz="895350">
              <a:lnSpc>
                <a:spcPct val="90000"/>
              </a:lnSpc>
              <a:spcBef>
                <a:spcPts val="363"/>
              </a:spcBef>
              <a:buFont typeface="Arial" panose="020B0604020202020204" pitchFamily="34" charset="0"/>
              <a:buChar char="•"/>
              <a:defRPr kumimoji="1" sz="1700">
                <a:solidFill>
                  <a:schemeClr val="tx1"/>
                </a:solidFill>
                <a:latin typeface="Calibri" panose="020F0502020204030204" pitchFamily="34" charset="0"/>
              </a:defRPr>
            </a:lvl2pPr>
            <a:lvl3pPr marL="457200" indent="-261938" defTabSz="895350">
              <a:lnSpc>
                <a:spcPct val="90000"/>
              </a:lnSpc>
              <a:spcBef>
                <a:spcPts val="363"/>
              </a:spcBef>
              <a:buFont typeface="Arial" panose="020B0604020202020204" pitchFamily="34" charset="0"/>
              <a:buChar char="•"/>
              <a:defRPr kumimoji="1" sz="1400">
                <a:solidFill>
                  <a:schemeClr val="tx1"/>
                </a:solidFill>
                <a:latin typeface="Calibri" panose="020F0502020204030204" pitchFamily="34" charset="0"/>
              </a:defRPr>
            </a:lvl3pPr>
            <a:lvl4pPr marL="614363" indent="-155575" defTabSz="895350">
              <a:lnSpc>
                <a:spcPct val="90000"/>
              </a:lnSpc>
              <a:spcBef>
                <a:spcPts val="363"/>
              </a:spcBef>
              <a:buFont typeface="Arial" panose="020B0604020202020204" pitchFamily="34" charset="0"/>
              <a:buChar char="•"/>
              <a:defRPr kumimoji="1" sz="1300">
                <a:solidFill>
                  <a:schemeClr val="tx1"/>
                </a:solidFill>
                <a:latin typeface="Calibri" panose="020F0502020204030204" pitchFamily="34" charset="0"/>
              </a:defRPr>
            </a:lvl4pPr>
            <a:lvl5pPr marL="746125" indent="-130175" defTabSz="895350">
              <a:lnSpc>
                <a:spcPct val="90000"/>
              </a:lnSpc>
              <a:spcBef>
                <a:spcPts val="363"/>
              </a:spcBef>
              <a:buFont typeface="Arial" panose="020B0604020202020204" pitchFamily="34" charset="0"/>
              <a:buChar char="•"/>
              <a:defRPr kumimoji="1" sz="1300">
                <a:solidFill>
                  <a:schemeClr val="tx1"/>
                </a:solidFill>
                <a:latin typeface="Calibri" panose="020F0502020204030204" pitchFamily="34" charset="0"/>
              </a:defRPr>
            </a:lvl5pPr>
            <a:lvl6pPr marL="12033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6pPr>
            <a:lvl7pPr marL="16605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7pPr>
            <a:lvl8pPr marL="21177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8pPr>
            <a:lvl9pPr marL="25749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9pPr>
          </a:lstStyle>
          <a:p>
            <a:pPr eaLnBrk="1" hangingPunct="1">
              <a:lnSpc>
                <a:spcPct val="100000"/>
              </a:lnSpc>
              <a:spcBef>
                <a:spcPct val="0"/>
              </a:spcBef>
              <a:buClr>
                <a:schemeClr val="tx2"/>
              </a:buClr>
              <a:buFontTx/>
              <a:buNone/>
            </a:pPr>
            <a:r>
              <a:rPr kumimoji="0" lang="en-US" altLang="ja-JP" sz="1600" b="1" dirty="0" smtClean="0">
                <a:solidFill>
                  <a:schemeClr val="tx2"/>
                </a:solidFill>
                <a:latin typeface="Arial" panose="020B0604020202020204" pitchFamily="34" charset="0"/>
              </a:rPr>
              <a:t>Objectives</a:t>
            </a:r>
            <a:endParaRPr kumimoji="0" lang="en-US" altLang="ja-JP" sz="1600" b="1" dirty="0">
              <a:solidFill>
                <a:schemeClr val="tx2"/>
              </a:solidFill>
              <a:latin typeface="Arial" panose="020B0604020202020204" pitchFamily="34" charset="0"/>
            </a:endParaRPr>
          </a:p>
        </p:txBody>
      </p:sp>
      <p:sp>
        <p:nvSpPr>
          <p:cNvPr id="23" name="テキスト ボックス 22"/>
          <p:cNvSpPr txBox="1"/>
          <p:nvPr/>
        </p:nvSpPr>
        <p:spPr>
          <a:xfrm>
            <a:off x="468313" y="1730611"/>
            <a:ext cx="2382334" cy="323165"/>
          </a:xfrm>
          <a:prstGeom prst="rect">
            <a:avLst/>
          </a:prstGeom>
          <a:noFill/>
        </p:spPr>
        <p:txBody>
          <a:bodyPr wrap="square" rtlCol="0">
            <a:spAutoFit/>
          </a:bodyPr>
          <a:lstStyle/>
          <a:p>
            <a:r>
              <a:rPr kumimoji="1" lang="en-US" altLang="ja-JP" sz="1500" dirty="0" smtClean="0"/>
              <a:t>The G7 leaders commit to: </a:t>
            </a:r>
            <a:endParaRPr kumimoji="1" lang="ja-JP" altLang="en-US" sz="1500" dirty="0"/>
          </a:p>
        </p:txBody>
      </p:sp>
      <p:sp>
        <p:nvSpPr>
          <p:cNvPr id="27" name="Rectangle 6"/>
          <p:cNvSpPr>
            <a:spLocks noChangeArrowheads="1"/>
          </p:cNvSpPr>
          <p:nvPr/>
        </p:nvSpPr>
        <p:spPr bwMode="auto">
          <a:xfrm>
            <a:off x="468314" y="2257310"/>
            <a:ext cx="2360350" cy="41611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defTabSz="895350">
              <a:lnSpc>
                <a:spcPct val="90000"/>
              </a:lnSpc>
              <a:spcBef>
                <a:spcPts val="738"/>
              </a:spcBef>
              <a:buFont typeface="Arial" panose="020B0604020202020204" pitchFamily="34" charset="0"/>
              <a:buChar char="•"/>
              <a:defRPr kumimoji="1" sz="2000">
                <a:solidFill>
                  <a:schemeClr val="tx1"/>
                </a:solidFill>
                <a:latin typeface="Calibri" panose="020F0502020204030204" pitchFamily="34" charset="0"/>
              </a:defRPr>
            </a:lvl1pPr>
            <a:lvl2pPr marL="193675" indent="-192088" defTabSz="895350">
              <a:lnSpc>
                <a:spcPct val="90000"/>
              </a:lnSpc>
              <a:spcBef>
                <a:spcPts val="363"/>
              </a:spcBef>
              <a:buFont typeface="Arial" panose="020B0604020202020204" pitchFamily="34" charset="0"/>
              <a:buChar char="•"/>
              <a:defRPr kumimoji="1" sz="1700">
                <a:solidFill>
                  <a:schemeClr val="tx1"/>
                </a:solidFill>
                <a:latin typeface="Calibri" panose="020F0502020204030204" pitchFamily="34" charset="0"/>
              </a:defRPr>
            </a:lvl2pPr>
            <a:lvl3pPr marL="457200" indent="-261938" defTabSz="895350">
              <a:lnSpc>
                <a:spcPct val="90000"/>
              </a:lnSpc>
              <a:spcBef>
                <a:spcPts val="363"/>
              </a:spcBef>
              <a:buFont typeface="Arial" panose="020B0604020202020204" pitchFamily="34" charset="0"/>
              <a:buChar char="•"/>
              <a:defRPr kumimoji="1" sz="1400">
                <a:solidFill>
                  <a:schemeClr val="tx1"/>
                </a:solidFill>
                <a:latin typeface="Calibri" panose="020F0502020204030204" pitchFamily="34" charset="0"/>
              </a:defRPr>
            </a:lvl3pPr>
            <a:lvl4pPr marL="614363" indent="-155575" defTabSz="895350">
              <a:lnSpc>
                <a:spcPct val="90000"/>
              </a:lnSpc>
              <a:spcBef>
                <a:spcPts val="363"/>
              </a:spcBef>
              <a:buFont typeface="Arial" panose="020B0604020202020204" pitchFamily="34" charset="0"/>
              <a:buChar char="•"/>
              <a:defRPr kumimoji="1" sz="1300">
                <a:solidFill>
                  <a:schemeClr val="tx1"/>
                </a:solidFill>
                <a:latin typeface="Calibri" panose="020F0502020204030204" pitchFamily="34" charset="0"/>
              </a:defRPr>
            </a:lvl4pPr>
            <a:lvl5pPr marL="746125" indent="-130175" defTabSz="895350">
              <a:lnSpc>
                <a:spcPct val="90000"/>
              </a:lnSpc>
              <a:spcBef>
                <a:spcPts val="363"/>
              </a:spcBef>
              <a:buFont typeface="Arial" panose="020B0604020202020204" pitchFamily="34" charset="0"/>
              <a:buChar char="•"/>
              <a:defRPr kumimoji="1" sz="1300">
                <a:solidFill>
                  <a:schemeClr val="tx1"/>
                </a:solidFill>
                <a:latin typeface="Calibri" panose="020F0502020204030204" pitchFamily="34" charset="0"/>
              </a:defRPr>
            </a:lvl5pPr>
            <a:lvl6pPr marL="12033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6pPr>
            <a:lvl7pPr marL="16605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7pPr>
            <a:lvl8pPr marL="21177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8pPr>
            <a:lvl9pPr marL="25749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9pPr>
          </a:lstStyle>
          <a:p>
            <a:pPr marL="185738" lvl="1" indent="-184150">
              <a:spcBef>
                <a:spcPts val="300"/>
              </a:spcBef>
              <a:spcAft>
                <a:spcPts val="300"/>
              </a:spcAft>
              <a:buClr>
                <a:schemeClr val="tx2"/>
              </a:buClr>
              <a:buSzPct val="125000"/>
            </a:pPr>
            <a:r>
              <a:rPr kumimoji="0" lang="en-US" altLang="ja-JP" sz="1600" dirty="0" smtClean="0">
                <a:latin typeface="+mn-lt"/>
              </a:rPr>
              <a:t>Leveraging lessons from the Ebola crisis, </a:t>
            </a:r>
            <a:r>
              <a:rPr kumimoji="0" lang="en-US" altLang="ja-JP" sz="1600" u="heavy" dirty="0" smtClean="0">
                <a:latin typeface="+mn-lt"/>
              </a:rPr>
              <a:t>lead the </a:t>
            </a:r>
            <a:r>
              <a:rPr lang="en-US" altLang="ja-JP" sz="1600" u="heavy" dirty="0" smtClean="0">
                <a:latin typeface="+mn-lt"/>
              </a:rPr>
              <a:t>strengthening </a:t>
            </a:r>
            <a:r>
              <a:rPr lang="en-US" sz="1600" u="sng" dirty="0" smtClean="0">
                <a:latin typeface="+mn-lt"/>
              </a:rPr>
              <a:t>of response to public health emergencies </a:t>
            </a:r>
            <a:r>
              <a:rPr lang="en-US" sz="1600" dirty="0" smtClean="0">
                <a:latin typeface="+mn-lt"/>
              </a:rPr>
              <a:t>by the international community.</a:t>
            </a:r>
          </a:p>
          <a:p>
            <a:pPr marL="185738" lvl="1" indent="-184150">
              <a:lnSpc>
                <a:spcPts val="1200"/>
              </a:lnSpc>
              <a:spcBef>
                <a:spcPts val="300"/>
              </a:spcBef>
              <a:spcAft>
                <a:spcPts val="300"/>
              </a:spcAft>
              <a:buClr>
                <a:schemeClr val="tx2"/>
              </a:buClr>
              <a:buSzPct val="125000"/>
            </a:pPr>
            <a:endParaRPr lang="en-US" sz="1500" dirty="0" smtClean="0">
              <a:latin typeface="+mn-lt"/>
            </a:endParaRPr>
          </a:p>
          <a:p>
            <a:pPr marL="185738" lvl="1" indent="-184150">
              <a:spcBef>
                <a:spcPts val="300"/>
              </a:spcBef>
              <a:spcAft>
                <a:spcPts val="300"/>
              </a:spcAft>
              <a:buClr>
                <a:schemeClr val="tx2"/>
              </a:buClr>
              <a:buSzPct val="125000"/>
            </a:pPr>
            <a:r>
              <a:rPr kumimoji="0" lang="en-US" altLang="ja-JP" sz="1600" dirty="0" smtClean="0">
                <a:latin typeface="+mn-lt"/>
              </a:rPr>
              <a:t>Further </a:t>
            </a:r>
            <a:r>
              <a:rPr kumimoji="0" lang="en-US" altLang="ja-JP" sz="1600" u="heavy" dirty="0" smtClean="0">
                <a:latin typeface="+mn-lt"/>
              </a:rPr>
              <a:t>promote UHC</a:t>
            </a:r>
            <a:r>
              <a:rPr kumimoji="0" lang="en-US" altLang="ja-JP" sz="1600" dirty="0" smtClean="0">
                <a:latin typeface="+mn-lt"/>
              </a:rPr>
              <a:t>, which is a key to address the broader health issues faced by the international community.</a:t>
            </a:r>
          </a:p>
          <a:p>
            <a:pPr marL="185738" lvl="1" indent="-184150">
              <a:lnSpc>
                <a:spcPts val="1200"/>
              </a:lnSpc>
              <a:spcBef>
                <a:spcPts val="300"/>
              </a:spcBef>
              <a:spcAft>
                <a:spcPts val="300"/>
              </a:spcAft>
              <a:buClr>
                <a:schemeClr val="tx2"/>
              </a:buClr>
              <a:buSzPct val="125000"/>
            </a:pPr>
            <a:endParaRPr kumimoji="0" lang="en-US" altLang="ja-JP" sz="1600" dirty="0" smtClean="0">
              <a:latin typeface="+mn-lt"/>
            </a:endParaRPr>
          </a:p>
          <a:p>
            <a:pPr marL="185738" lvl="1" indent="-184150">
              <a:spcBef>
                <a:spcPts val="300"/>
              </a:spcBef>
              <a:spcAft>
                <a:spcPts val="300"/>
              </a:spcAft>
              <a:buClr>
                <a:schemeClr val="tx2"/>
              </a:buClr>
              <a:buSzPct val="125000"/>
            </a:pPr>
            <a:r>
              <a:rPr kumimoji="0" lang="en-US" altLang="ja-JP" sz="1600" dirty="0" smtClean="0"/>
              <a:t>Strongly commit </a:t>
            </a:r>
            <a:r>
              <a:rPr kumimoji="0" lang="en-US" altLang="ja-JP" sz="1600" dirty="0"/>
              <a:t>to </a:t>
            </a:r>
            <a:r>
              <a:rPr kumimoji="0" lang="en-US" altLang="ja-JP" sz="1600" dirty="0" smtClean="0"/>
              <a:t>the </a:t>
            </a:r>
            <a:r>
              <a:rPr kumimoji="0" lang="en-US" altLang="ja-JP" sz="1600" u="heavy" dirty="0" smtClean="0"/>
              <a:t>health-related SDGs </a:t>
            </a:r>
            <a:r>
              <a:rPr kumimoji="0" lang="en-US" altLang="ja-JP" sz="1600" dirty="0" smtClean="0"/>
              <a:t>as</a:t>
            </a:r>
            <a:r>
              <a:rPr kumimoji="0" lang="en-US" altLang="ja-JP" sz="1600" dirty="0" smtClean="0">
                <a:latin typeface="+mn-lt"/>
              </a:rPr>
              <a:t> the first G7 Summit Meeting after the adoption of SDGs. </a:t>
            </a:r>
          </a:p>
        </p:txBody>
      </p:sp>
    </p:spTree>
    <p:extLst>
      <p:ext uri="{BB962C8B-B14F-4D97-AF65-F5344CB8AC3E}">
        <p14:creationId xmlns:p14="http://schemas.microsoft.com/office/powerpoint/2010/main" val="481471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9"/>
          <p:cNvSpPr>
            <a:spLocks noChangeArrowheads="1"/>
          </p:cNvSpPr>
          <p:nvPr>
            <p:custDataLst>
              <p:tags r:id="rId2"/>
            </p:custDataLst>
          </p:nvPr>
        </p:nvSpPr>
        <p:spPr bwMode="auto">
          <a:xfrm>
            <a:off x="1290202" y="1557391"/>
            <a:ext cx="6543916" cy="1408774"/>
          </a:xfrm>
          <a:prstGeom prst="rect">
            <a:avLst/>
          </a:prstGeom>
          <a:solidFill>
            <a:schemeClr val="tx2">
              <a:lumMod val="40000"/>
              <a:lumOff val="60000"/>
            </a:schemeClr>
          </a:solidFill>
          <a:ln>
            <a:noFill/>
          </a:ln>
          <a:effectLst/>
        </p:spPr>
        <p:txBody>
          <a:bodyPr wrap="square" anchor="ctr">
            <a:norm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ja-JP" sz="2400" b="1" dirty="0" smtClean="0">
                <a:latin typeface="+mj-lt"/>
              </a:rPr>
              <a:t>Attaining UHC with strong health system and better preparedness and prevention</a:t>
            </a:r>
          </a:p>
        </p:txBody>
      </p:sp>
      <p:graphicFrame>
        <p:nvGraphicFramePr>
          <p:cNvPr id="9218" name="Object 2" hidden="1"/>
          <p:cNvGraphicFramePr>
            <a:graphicFrameLocks noChangeAspect="1"/>
          </p:cNvGraphicFramePr>
          <p:nvPr>
            <p:custDataLst>
              <p:tags r:id="rId3"/>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2167" name="think-cell Slide" r:id="rId9" imgW="270" imgH="270" progId="TCLayout.ActiveDocument.1">
                  <p:embed/>
                </p:oleObj>
              </mc:Choice>
              <mc:Fallback>
                <p:oleObj name="think-cell Slide" r:id="rId9" imgW="270" imgH="27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Rectangle 7"/>
          <p:cNvSpPr>
            <a:spLocks noChangeArrowheads="1"/>
          </p:cNvSpPr>
          <p:nvPr>
            <p:custDataLst>
              <p:tags r:id="rId4"/>
            </p:custDataLst>
          </p:nvPr>
        </p:nvSpPr>
        <p:spPr bwMode="auto">
          <a:xfrm>
            <a:off x="246696" y="1366335"/>
            <a:ext cx="8539796" cy="5375033"/>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ja-JP" altLang="en-US" sz="2041" dirty="0"/>
          </a:p>
        </p:txBody>
      </p:sp>
      <p:sp>
        <p:nvSpPr>
          <p:cNvPr id="9236" name="Rectangle 34"/>
          <p:cNvSpPr>
            <a:spLocks noChangeArrowheads="1"/>
          </p:cNvSpPr>
          <p:nvPr>
            <p:custDataLst>
              <p:tags r:id="rId5"/>
            </p:custDataLst>
          </p:nvPr>
        </p:nvSpPr>
        <p:spPr bwMode="gray">
          <a:xfrm>
            <a:off x="246696" y="1117721"/>
            <a:ext cx="8804944" cy="45719"/>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ja-JP" altLang="en-US" sz="2041" dirty="0">
              <a:solidFill>
                <a:srgbClr val="0038C8"/>
              </a:solidFill>
            </a:endParaRPr>
          </a:p>
        </p:txBody>
      </p:sp>
      <p:sp>
        <p:nvSpPr>
          <p:cNvPr id="9238" name="Oval 34"/>
          <p:cNvSpPr>
            <a:spLocks noChangeArrowheads="1"/>
          </p:cNvSpPr>
          <p:nvPr/>
        </p:nvSpPr>
        <p:spPr bwMode="auto">
          <a:xfrm>
            <a:off x="1036470" y="1366335"/>
            <a:ext cx="542775" cy="520988"/>
          </a:xfrm>
          <a:prstGeom prst="ellipse">
            <a:avLst/>
          </a:prstGeom>
          <a:solidFill>
            <a:schemeClr val="tx2">
              <a:lumMod val="75000"/>
            </a:schemeClr>
          </a:solidFill>
          <a:ln>
            <a:noFill/>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ja-JP" sz="1428" b="1" dirty="0">
                <a:solidFill>
                  <a:schemeClr val="bg1"/>
                </a:solidFill>
              </a:rPr>
              <a:t>2</a:t>
            </a:r>
          </a:p>
        </p:txBody>
      </p:sp>
      <p:sp>
        <p:nvSpPr>
          <p:cNvPr id="28" name="Rectangle 35"/>
          <p:cNvSpPr txBox="1">
            <a:spLocks noChangeArrowheads="1"/>
          </p:cNvSpPr>
          <p:nvPr>
            <p:custDataLst>
              <p:tags r:id="rId6"/>
            </p:custDataLst>
          </p:nvPr>
        </p:nvSpPr>
        <p:spPr>
          <a:xfrm>
            <a:off x="697281" y="175029"/>
            <a:ext cx="5854234" cy="9426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800"/>
              </a:lnSpc>
            </a:pPr>
            <a:endParaRPr lang="en-US" altLang="ja-JP" sz="1800" i="1" u="heavy" dirty="0">
              <a:solidFill>
                <a:srgbClr val="003B89"/>
              </a:solidFill>
              <a:latin typeface="+mn-lt"/>
            </a:endParaRPr>
          </a:p>
        </p:txBody>
      </p:sp>
      <p:grpSp>
        <p:nvGrpSpPr>
          <p:cNvPr id="31" name="グループ化 2"/>
          <p:cNvGrpSpPr>
            <a:grpSpLocks/>
          </p:cNvGrpSpPr>
          <p:nvPr/>
        </p:nvGrpSpPr>
        <p:grpSpPr bwMode="auto">
          <a:xfrm>
            <a:off x="339452" y="384325"/>
            <a:ext cx="8591759" cy="649199"/>
            <a:chOff x="310325" y="50176"/>
            <a:chExt cx="8591759" cy="725488"/>
          </a:xfrm>
        </p:grpSpPr>
        <p:pic>
          <p:nvPicPr>
            <p:cNvPr id="33" name="Picture 2" descr="http://www.kantei.go.jp/jp/headline/__icsFiles/artimage/2015/12/28/cj_hl/logo.jpg"/>
            <p:cNvPicPr>
              <a:picLocks noChangeAspect="1" noChangeArrowheads="1"/>
            </p:cNvPicPr>
            <p:nvPr/>
          </p:nvPicPr>
          <p:blipFill>
            <a:blip r:embed="rId11" cstate="print">
              <a:extLst>
                <a:ext uri="{28A0092B-C50C-407E-A947-70E740481C1C}">
                  <a14:useLocalDpi xmlns:a14="http://schemas.microsoft.com/office/drawing/2010/main" val="0"/>
                </a:ext>
              </a:extLst>
            </a:blip>
            <a:srcRect l="8675" t="8633" r="7544" b="8270"/>
            <a:stretch>
              <a:fillRect/>
            </a:stretch>
          </p:blipFill>
          <p:spPr bwMode="auto">
            <a:xfrm>
              <a:off x="310325" y="50176"/>
              <a:ext cx="715658" cy="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写真1）G7伊勢志摩サミッ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61379" y="50176"/>
              <a:ext cx="104070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スライド番号プレースホルダー 2"/>
          <p:cNvSpPr>
            <a:spLocks noGrp="1"/>
          </p:cNvSpPr>
          <p:nvPr>
            <p:ph type="sldNum" sz="quarter" idx="12"/>
          </p:nvPr>
        </p:nvSpPr>
        <p:spPr/>
        <p:txBody>
          <a:bodyPr/>
          <a:lstStyle/>
          <a:p>
            <a:fld id="{3AD2C73B-2B50-44F5-9986-12DD1A3145DD}" type="slidenum">
              <a:rPr kumimoji="1" lang="ja-JP" altLang="en-US" smtClean="0"/>
              <a:t>12</a:t>
            </a:fld>
            <a:endParaRPr kumimoji="1" lang="ja-JP" altLang="en-US" dirty="0"/>
          </a:p>
        </p:txBody>
      </p:sp>
      <p:sp>
        <p:nvSpPr>
          <p:cNvPr id="21" name="Rectangle 19"/>
          <p:cNvSpPr>
            <a:spLocks noChangeArrowheads="1"/>
          </p:cNvSpPr>
          <p:nvPr/>
        </p:nvSpPr>
        <p:spPr bwMode="auto">
          <a:xfrm>
            <a:off x="339452" y="3008333"/>
            <a:ext cx="8337003" cy="405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66688" indent="-166688" defTabSz="895350">
              <a:lnSpc>
                <a:spcPct val="90000"/>
              </a:lnSpc>
              <a:spcBef>
                <a:spcPts val="738"/>
              </a:spcBef>
              <a:buFont typeface="Arial" panose="020B0604020202020204" pitchFamily="34" charset="0"/>
              <a:buChar char="•"/>
              <a:defRPr kumimoji="1" sz="2000">
                <a:solidFill>
                  <a:schemeClr val="tx1"/>
                </a:solidFill>
                <a:latin typeface="Calibri" panose="020F0502020204030204" pitchFamily="34" charset="0"/>
              </a:defRPr>
            </a:lvl1pPr>
            <a:lvl2pPr marL="193675" indent="-192088" defTabSz="895350">
              <a:lnSpc>
                <a:spcPct val="90000"/>
              </a:lnSpc>
              <a:spcBef>
                <a:spcPts val="363"/>
              </a:spcBef>
              <a:buFont typeface="Arial" panose="020B0604020202020204" pitchFamily="34" charset="0"/>
              <a:buChar char="•"/>
              <a:defRPr kumimoji="1" sz="1700">
                <a:solidFill>
                  <a:schemeClr val="tx1"/>
                </a:solidFill>
                <a:latin typeface="Calibri" panose="020F0502020204030204" pitchFamily="34" charset="0"/>
              </a:defRPr>
            </a:lvl2pPr>
            <a:lvl3pPr marL="457200" indent="-261938" defTabSz="895350">
              <a:lnSpc>
                <a:spcPct val="90000"/>
              </a:lnSpc>
              <a:spcBef>
                <a:spcPts val="363"/>
              </a:spcBef>
              <a:buFont typeface="Arial" panose="020B0604020202020204" pitchFamily="34" charset="0"/>
              <a:buChar char="•"/>
              <a:defRPr kumimoji="1" sz="1400">
                <a:solidFill>
                  <a:schemeClr val="tx1"/>
                </a:solidFill>
                <a:latin typeface="Calibri" panose="020F0502020204030204" pitchFamily="34" charset="0"/>
              </a:defRPr>
            </a:lvl3pPr>
            <a:lvl4pPr marL="614363" indent="-155575" defTabSz="895350">
              <a:lnSpc>
                <a:spcPct val="90000"/>
              </a:lnSpc>
              <a:spcBef>
                <a:spcPts val="363"/>
              </a:spcBef>
              <a:buFont typeface="Arial" panose="020B0604020202020204" pitchFamily="34" charset="0"/>
              <a:buChar char="•"/>
              <a:defRPr kumimoji="1" sz="1300">
                <a:solidFill>
                  <a:schemeClr val="tx1"/>
                </a:solidFill>
                <a:latin typeface="Calibri" panose="020F0502020204030204" pitchFamily="34" charset="0"/>
              </a:defRPr>
            </a:lvl4pPr>
            <a:lvl5pPr marL="746125" indent="-130175" defTabSz="895350">
              <a:lnSpc>
                <a:spcPct val="90000"/>
              </a:lnSpc>
              <a:spcBef>
                <a:spcPts val="363"/>
              </a:spcBef>
              <a:buFont typeface="Arial" panose="020B0604020202020204" pitchFamily="34" charset="0"/>
              <a:buChar char="•"/>
              <a:defRPr kumimoji="1" sz="1300">
                <a:solidFill>
                  <a:schemeClr val="tx1"/>
                </a:solidFill>
                <a:latin typeface="Calibri" panose="020F0502020204030204" pitchFamily="34" charset="0"/>
              </a:defRPr>
            </a:lvl5pPr>
            <a:lvl6pPr marL="12033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6pPr>
            <a:lvl7pPr marL="16605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7pPr>
            <a:lvl8pPr marL="21177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8pPr>
            <a:lvl9pPr marL="25749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9pPr>
          </a:lstStyle>
          <a:p>
            <a:pPr marL="0" indent="0">
              <a:buNone/>
            </a:pPr>
            <a:endParaRPr lang="en-US" altLang="ja-JP" sz="2400" dirty="0" smtClean="0"/>
          </a:p>
          <a:p>
            <a:pPr marL="0" indent="0">
              <a:buNone/>
            </a:pPr>
            <a:r>
              <a:rPr lang="ja-JP" altLang="en-US" sz="2400" b="1" dirty="0" smtClean="0"/>
              <a:t>☆</a:t>
            </a:r>
            <a:r>
              <a:rPr lang="en-US" altLang="ja-JP" sz="2400" b="1" u="sng" dirty="0" smtClean="0"/>
              <a:t>Ise-Shima Summit is the first G7 Summit which highlighted UHC</a:t>
            </a:r>
          </a:p>
          <a:p>
            <a:pPr marL="0" indent="0">
              <a:buNone/>
            </a:pPr>
            <a:endParaRPr lang="en-US" altLang="ja-JP" sz="2400" dirty="0" smtClean="0"/>
          </a:p>
          <a:p>
            <a:r>
              <a:rPr lang="en-US" altLang="ja-JP" sz="2400" dirty="0" smtClean="0"/>
              <a:t>Promote UHC</a:t>
            </a:r>
            <a:r>
              <a:rPr lang="en-US" altLang="ja-JP" sz="2400" dirty="0"/>
              <a:t> in developing countries </a:t>
            </a:r>
            <a:r>
              <a:rPr lang="en-US" altLang="ja-JP" sz="2400" dirty="0" smtClean="0"/>
              <a:t>and enhance prevention and preparedness against emergencies</a:t>
            </a:r>
            <a:endParaRPr kumimoji="0" lang="en-US" altLang="ja-JP" sz="2400" dirty="0" smtClean="0"/>
          </a:p>
          <a:p>
            <a:pPr lvl="2">
              <a:lnSpc>
                <a:spcPct val="100000"/>
              </a:lnSpc>
              <a:spcBef>
                <a:spcPct val="0"/>
              </a:spcBef>
              <a:buClr>
                <a:schemeClr val="tx2"/>
              </a:buClr>
              <a:buSzPct val="100000"/>
              <a:buFont typeface="Wingdings" panose="05000000000000000000" pitchFamily="2" charset="2"/>
              <a:buChar char="Ø"/>
            </a:pPr>
            <a:r>
              <a:rPr lang="en-US" altLang="ja-JP" sz="2400" dirty="0" smtClean="0">
                <a:solidFill>
                  <a:srgbClr val="FF0000"/>
                </a:solidFill>
              </a:rPr>
              <a:t>Support the establishment of </a:t>
            </a:r>
            <a:r>
              <a:rPr lang="en-US" altLang="ja-JP" sz="2400" i="1" dirty="0" smtClean="0">
                <a:solidFill>
                  <a:srgbClr val="FF0000"/>
                </a:solidFill>
              </a:rPr>
              <a:t>UHC 2030 </a:t>
            </a:r>
            <a:r>
              <a:rPr lang="en-US" altLang="ja-JP" sz="2400" dirty="0" smtClean="0">
                <a:solidFill>
                  <a:srgbClr val="FF0000"/>
                </a:solidFill>
              </a:rPr>
              <a:t>as a strengthened international framework to coordinate efforts of relevant stakeholders and various initiatives</a:t>
            </a:r>
          </a:p>
          <a:p>
            <a:pPr lvl="2">
              <a:lnSpc>
                <a:spcPct val="100000"/>
              </a:lnSpc>
              <a:spcBef>
                <a:spcPct val="0"/>
              </a:spcBef>
              <a:buClr>
                <a:schemeClr val="tx2"/>
              </a:buClr>
              <a:buSzPct val="100000"/>
              <a:buFont typeface="Wingdings" panose="05000000000000000000" pitchFamily="2" charset="2"/>
              <a:buChar char="Ø"/>
            </a:pPr>
            <a:r>
              <a:rPr lang="en-US" altLang="ja-JP" sz="2400" dirty="0" smtClean="0"/>
              <a:t>Commit the G7’s effort for strengthening health systems in LIC/LMICs</a:t>
            </a:r>
          </a:p>
          <a:p>
            <a:pPr lvl="1">
              <a:lnSpc>
                <a:spcPct val="100000"/>
              </a:lnSpc>
              <a:spcBef>
                <a:spcPct val="0"/>
              </a:spcBef>
              <a:buClr>
                <a:schemeClr val="tx2"/>
              </a:buClr>
              <a:buSzPct val="125000"/>
            </a:pPr>
            <a:endParaRPr lang="en-US" altLang="ja-JP" sz="1800" u="sng" dirty="0" smtClean="0">
              <a:solidFill>
                <a:schemeClr val="bg1">
                  <a:lumMod val="50000"/>
                </a:schemeClr>
              </a:solidFill>
            </a:endParaRPr>
          </a:p>
        </p:txBody>
      </p:sp>
      <p:sp>
        <p:nvSpPr>
          <p:cNvPr id="22" name="Text Box 3"/>
          <p:cNvSpPr txBox="1">
            <a:spLocks noChangeArrowheads="1"/>
          </p:cNvSpPr>
          <p:nvPr/>
        </p:nvSpPr>
        <p:spPr bwMode="auto">
          <a:xfrm>
            <a:off x="0" y="501374"/>
            <a:ext cx="8882063" cy="406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ea typeface="ＭＳ Ｐゴシック" charset="-128"/>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ea typeface="ＭＳ Ｐゴシック" charset="-128"/>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ea typeface="ＭＳ Ｐゴシック" charset="-128"/>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9pPr>
          </a:lstStyle>
          <a:p>
            <a:pPr algn="ctr">
              <a:spcAft>
                <a:spcPct val="0"/>
              </a:spcAft>
            </a:pPr>
            <a:r>
              <a:rPr lang="en-US" altLang="ja-JP" sz="2800" b="1" dirty="0" smtClean="0">
                <a:solidFill>
                  <a:srgbClr val="003B89"/>
                </a:solidFill>
              </a:rPr>
              <a:t>“G7 </a:t>
            </a:r>
            <a:r>
              <a:rPr lang="en-US" altLang="ja-JP" sz="2800" b="1" dirty="0" err="1" smtClean="0">
                <a:solidFill>
                  <a:srgbClr val="003B89"/>
                </a:solidFill>
              </a:rPr>
              <a:t>Ise-Shima</a:t>
            </a:r>
            <a:r>
              <a:rPr lang="en-US" altLang="ja-JP" sz="2800" b="1" dirty="0" smtClean="0">
                <a:solidFill>
                  <a:srgbClr val="003B89"/>
                </a:solidFill>
              </a:rPr>
              <a:t> Vision for Global Health”</a:t>
            </a:r>
          </a:p>
        </p:txBody>
      </p:sp>
    </p:spTree>
    <p:extLst>
      <p:ext uri="{BB962C8B-B14F-4D97-AF65-F5344CB8AC3E}">
        <p14:creationId xmlns:p14="http://schemas.microsoft.com/office/powerpoint/2010/main" val="3006524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hidden="1"/>
          <p:cNvGraphicFramePr>
            <a:graphicFrameLocks noChangeAspect="1"/>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12311" name="think-cell Slide" r:id="rId8" imgW="270" imgH="270" progId="TCLayout.ActiveDocument.1">
                  <p:embed/>
                </p:oleObj>
              </mc:Choice>
              <mc:Fallback>
                <p:oleObj name="think-cell Slide" r:id="rId8" imgW="270" imgH="27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Rectangle 7"/>
          <p:cNvSpPr>
            <a:spLocks noChangeArrowheads="1"/>
          </p:cNvSpPr>
          <p:nvPr>
            <p:custDataLst>
              <p:tags r:id="rId3"/>
            </p:custDataLst>
          </p:nvPr>
        </p:nvSpPr>
        <p:spPr bwMode="auto">
          <a:xfrm>
            <a:off x="246696" y="1268760"/>
            <a:ext cx="8539796" cy="5421433"/>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ja-JP" altLang="en-US" sz="2041" dirty="0"/>
          </a:p>
        </p:txBody>
      </p:sp>
      <p:sp>
        <p:nvSpPr>
          <p:cNvPr id="9236" name="Rectangle 34"/>
          <p:cNvSpPr>
            <a:spLocks noChangeArrowheads="1"/>
          </p:cNvSpPr>
          <p:nvPr>
            <p:custDataLst>
              <p:tags r:id="rId4"/>
            </p:custDataLst>
          </p:nvPr>
        </p:nvSpPr>
        <p:spPr bwMode="gray">
          <a:xfrm>
            <a:off x="246696" y="1117721"/>
            <a:ext cx="8804944" cy="45719"/>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ja-JP" altLang="en-US" sz="2041" dirty="0">
              <a:solidFill>
                <a:srgbClr val="0038C8"/>
              </a:solidFill>
            </a:endParaRPr>
          </a:p>
        </p:txBody>
      </p:sp>
      <p:sp>
        <p:nvSpPr>
          <p:cNvPr id="28" name="Rectangle 35"/>
          <p:cNvSpPr txBox="1">
            <a:spLocks noChangeArrowheads="1"/>
          </p:cNvSpPr>
          <p:nvPr>
            <p:custDataLst>
              <p:tags r:id="rId5"/>
            </p:custDataLst>
          </p:nvPr>
        </p:nvSpPr>
        <p:spPr>
          <a:xfrm>
            <a:off x="697281" y="175029"/>
            <a:ext cx="5854234" cy="9426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800"/>
              </a:lnSpc>
            </a:pPr>
            <a:endParaRPr lang="en-US" altLang="ja-JP" sz="1800" i="1" u="heavy" dirty="0">
              <a:solidFill>
                <a:srgbClr val="003B89"/>
              </a:solidFill>
              <a:latin typeface="+mn-lt"/>
            </a:endParaRPr>
          </a:p>
        </p:txBody>
      </p:sp>
      <p:grpSp>
        <p:nvGrpSpPr>
          <p:cNvPr id="31" name="グループ化 2"/>
          <p:cNvGrpSpPr>
            <a:grpSpLocks/>
          </p:cNvGrpSpPr>
          <p:nvPr/>
        </p:nvGrpSpPr>
        <p:grpSpPr bwMode="auto">
          <a:xfrm>
            <a:off x="339452" y="384325"/>
            <a:ext cx="8591759" cy="649199"/>
            <a:chOff x="310325" y="50176"/>
            <a:chExt cx="8591759" cy="725488"/>
          </a:xfrm>
        </p:grpSpPr>
        <p:pic>
          <p:nvPicPr>
            <p:cNvPr id="33" name="Picture 2" descr="http://www.kantei.go.jp/jp/headline/__icsFiles/artimage/2015/12/28/cj_hl/logo.jpg"/>
            <p:cNvPicPr>
              <a:picLocks noChangeAspect="1" noChangeArrowheads="1"/>
            </p:cNvPicPr>
            <p:nvPr/>
          </p:nvPicPr>
          <p:blipFill>
            <a:blip r:embed="rId10" cstate="print">
              <a:extLst>
                <a:ext uri="{28A0092B-C50C-407E-A947-70E740481C1C}">
                  <a14:useLocalDpi xmlns:a14="http://schemas.microsoft.com/office/drawing/2010/main" val="0"/>
                </a:ext>
              </a:extLst>
            </a:blip>
            <a:srcRect l="8675" t="8633" r="7544" b="8270"/>
            <a:stretch>
              <a:fillRect/>
            </a:stretch>
          </p:blipFill>
          <p:spPr bwMode="auto">
            <a:xfrm>
              <a:off x="310325" y="50176"/>
              <a:ext cx="715658" cy="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写真1）G7伊勢志摩サミット"/>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61379" y="50176"/>
              <a:ext cx="104070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スライド番号プレースホルダー 2"/>
          <p:cNvSpPr>
            <a:spLocks noGrp="1"/>
          </p:cNvSpPr>
          <p:nvPr>
            <p:ph type="sldNum" sz="quarter" idx="12"/>
          </p:nvPr>
        </p:nvSpPr>
        <p:spPr/>
        <p:txBody>
          <a:bodyPr/>
          <a:lstStyle/>
          <a:p>
            <a:fld id="{3AD2C73B-2B50-44F5-9986-12DD1A3145DD}" type="slidenum">
              <a:rPr kumimoji="1" lang="ja-JP" altLang="en-US" smtClean="0"/>
              <a:t>13</a:t>
            </a:fld>
            <a:endParaRPr kumimoji="1" lang="ja-JP" altLang="en-US" dirty="0"/>
          </a:p>
        </p:txBody>
      </p:sp>
      <p:sp>
        <p:nvSpPr>
          <p:cNvPr id="21" name="Rectangle 19"/>
          <p:cNvSpPr>
            <a:spLocks noChangeArrowheads="1"/>
          </p:cNvSpPr>
          <p:nvPr/>
        </p:nvSpPr>
        <p:spPr bwMode="auto">
          <a:xfrm>
            <a:off x="569052" y="2636912"/>
            <a:ext cx="8089975" cy="383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66688" indent="-166688" defTabSz="895350">
              <a:lnSpc>
                <a:spcPct val="90000"/>
              </a:lnSpc>
              <a:spcBef>
                <a:spcPts val="738"/>
              </a:spcBef>
              <a:buFont typeface="Arial" panose="020B0604020202020204" pitchFamily="34" charset="0"/>
              <a:buChar char="•"/>
              <a:defRPr kumimoji="1" sz="2000">
                <a:solidFill>
                  <a:schemeClr val="tx1"/>
                </a:solidFill>
                <a:latin typeface="Calibri" panose="020F0502020204030204" pitchFamily="34" charset="0"/>
              </a:defRPr>
            </a:lvl1pPr>
            <a:lvl2pPr marL="193675" indent="-192088" defTabSz="895350">
              <a:lnSpc>
                <a:spcPct val="90000"/>
              </a:lnSpc>
              <a:spcBef>
                <a:spcPts val="363"/>
              </a:spcBef>
              <a:buFont typeface="Arial" panose="020B0604020202020204" pitchFamily="34" charset="0"/>
              <a:buChar char="•"/>
              <a:defRPr kumimoji="1" sz="1700">
                <a:solidFill>
                  <a:schemeClr val="tx1"/>
                </a:solidFill>
                <a:latin typeface="Calibri" panose="020F0502020204030204" pitchFamily="34" charset="0"/>
              </a:defRPr>
            </a:lvl2pPr>
            <a:lvl3pPr marL="457200" indent="-261938" defTabSz="895350">
              <a:lnSpc>
                <a:spcPct val="90000"/>
              </a:lnSpc>
              <a:spcBef>
                <a:spcPts val="363"/>
              </a:spcBef>
              <a:buFont typeface="Arial" panose="020B0604020202020204" pitchFamily="34" charset="0"/>
              <a:buChar char="•"/>
              <a:defRPr kumimoji="1" sz="1400">
                <a:solidFill>
                  <a:schemeClr val="tx1"/>
                </a:solidFill>
                <a:latin typeface="Calibri" panose="020F0502020204030204" pitchFamily="34" charset="0"/>
              </a:defRPr>
            </a:lvl3pPr>
            <a:lvl4pPr marL="614363" indent="-155575" defTabSz="895350">
              <a:lnSpc>
                <a:spcPct val="90000"/>
              </a:lnSpc>
              <a:spcBef>
                <a:spcPts val="363"/>
              </a:spcBef>
              <a:buFont typeface="Arial" panose="020B0604020202020204" pitchFamily="34" charset="0"/>
              <a:buChar char="•"/>
              <a:defRPr kumimoji="1" sz="1300">
                <a:solidFill>
                  <a:schemeClr val="tx1"/>
                </a:solidFill>
                <a:latin typeface="Calibri" panose="020F0502020204030204" pitchFamily="34" charset="0"/>
              </a:defRPr>
            </a:lvl4pPr>
            <a:lvl5pPr marL="746125" indent="-130175" defTabSz="895350">
              <a:lnSpc>
                <a:spcPct val="90000"/>
              </a:lnSpc>
              <a:spcBef>
                <a:spcPts val="363"/>
              </a:spcBef>
              <a:buFont typeface="Arial" panose="020B0604020202020204" pitchFamily="34" charset="0"/>
              <a:buChar char="•"/>
              <a:defRPr kumimoji="1" sz="1300">
                <a:solidFill>
                  <a:schemeClr val="tx1"/>
                </a:solidFill>
                <a:latin typeface="Calibri" panose="020F0502020204030204" pitchFamily="34" charset="0"/>
              </a:defRPr>
            </a:lvl5pPr>
            <a:lvl6pPr marL="12033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6pPr>
            <a:lvl7pPr marL="16605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7pPr>
            <a:lvl8pPr marL="21177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8pPr>
            <a:lvl9pPr marL="2574925" indent="-130175" defTabSz="895350" eaLnBrk="0" fontAlgn="base" hangingPunct="0">
              <a:lnSpc>
                <a:spcPct val="90000"/>
              </a:lnSpc>
              <a:spcBef>
                <a:spcPts val="363"/>
              </a:spcBef>
              <a:spcAft>
                <a:spcPct val="0"/>
              </a:spcAft>
              <a:buFont typeface="Arial" panose="020B0604020202020204" pitchFamily="34" charset="0"/>
              <a:buChar char="•"/>
              <a:defRPr kumimoji="1" sz="1300">
                <a:solidFill>
                  <a:schemeClr val="tx1"/>
                </a:solidFill>
                <a:latin typeface="Calibri" panose="020F0502020204030204" pitchFamily="34" charset="0"/>
              </a:defRPr>
            </a:lvl9pPr>
          </a:lstStyle>
          <a:p>
            <a:pPr marL="0" indent="0">
              <a:buNone/>
            </a:pPr>
            <a:r>
              <a:rPr lang="ja-JP" altLang="en-US" sz="1700" dirty="0" smtClean="0"/>
              <a:t>・　</a:t>
            </a:r>
            <a:r>
              <a:rPr lang="en-US" altLang="ja-JP" sz="1700" b="1" dirty="0"/>
              <a:t>A</a:t>
            </a:r>
            <a:r>
              <a:rPr lang="en-US" altLang="ja-JP" sz="1700" b="1" dirty="0" smtClean="0"/>
              <a:t> strengthened international framework to coordinate and consolidate efforts toward the achievement of UHC</a:t>
            </a:r>
            <a:r>
              <a:rPr lang="en-US" altLang="ja-JP" sz="1700" dirty="0" smtClean="0"/>
              <a:t> under various fora/initiatives, including disease-specific efforts, as well as to leverage the expertise of all relevant stakeholders including CSOs.</a:t>
            </a:r>
          </a:p>
          <a:p>
            <a:pPr marL="0" indent="0">
              <a:buNone/>
            </a:pPr>
            <a:r>
              <a:rPr lang="ja-JP" altLang="en-US" sz="1700" i="1" dirty="0" smtClean="0"/>
              <a:t>・　</a:t>
            </a:r>
            <a:r>
              <a:rPr lang="en-US" altLang="ja-JP" sz="1700" b="1" dirty="0" smtClean="0"/>
              <a:t>To seek</a:t>
            </a:r>
            <a:r>
              <a:rPr lang="ja-JP" altLang="en-US" sz="1700" b="1" dirty="0"/>
              <a:t> </a:t>
            </a:r>
            <a:r>
              <a:rPr lang="en-US" altLang="ja-JP" sz="1700" b="1" dirty="0" smtClean="0"/>
              <a:t>to ensure the IHP+ principles</a:t>
            </a:r>
            <a:r>
              <a:rPr lang="en-US" altLang="ja-JP" sz="1700" dirty="0" smtClean="0"/>
              <a:t> to accelerate equitable and sustainable progress toward UHC through:</a:t>
            </a:r>
          </a:p>
          <a:p>
            <a:pPr marL="0" indent="0">
              <a:buNone/>
            </a:pPr>
            <a:r>
              <a:rPr lang="en-US" altLang="ja-JP" sz="1700" dirty="0" smtClean="0"/>
              <a:t>   </a:t>
            </a:r>
            <a:r>
              <a:rPr lang="en-US" altLang="ja-JP" sz="1700" dirty="0"/>
              <a:t>(i) </a:t>
            </a:r>
            <a:r>
              <a:rPr lang="en-US" altLang="ja-JP" sz="1700" b="1" dirty="0"/>
              <a:t>consolidating political momentum</a:t>
            </a:r>
            <a:r>
              <a:rPr lang="en-US" altLang="ja-JP" sz="1700" dirty="0"/>
              <a:t>;</a:t>
            </a:r>
          </a:p>
          <a:p>
            <a:pPr marL="0" indent="0">
              <a:buNone/>
            </a:pPr>
            <a:r>
              <a:rPr lang="ja-JP" altLang="en-US" sz="1700" dirty="0" smtClean="0"/>
              <a:t>　</a:t>
            </a:r>
            <a:r>
              <a:rPr lang="en-US" altLang="ja-JP" sz="1700" dirty="0" smtClean="0"/>
              <a:t>(</a:t>
            </a:r>
            <a:r>
              <a:rPr lang="en-US" altLang="ja-JP" sz="1700" dirty="0"/>
              <a:t>ii) </a:t>
            </a:r>
            <a:r>
              <a:rPr lang="en-US" altLang="ja-JP" sz="1700" b="1" dirty="0"/>
              <a:t>creating a common understanding</a:t>
            </a:r>
            <a:r>
              <a:rPr lang="en-US" altLang="ja-JP" sz="1700" dirty="0"/>
              <a:t> of HSS and UHC;</a:t>
            </a:r>
          </a:p>
          <a:p>
            <a:pPr marL="0" indent="0">
              <a:buNone/>
            </a:pPr>
            <a:r>
              <a:rPr lang="en-US" altLang="ja-JP" sz="1700" dirty="0" smtClean="0"/>
              <a:t>  (</a:t>
            </a:r>
            <a:r>
              <a:rPr lang="en-US" altLang="ja-JP" sz="1700" dirty="0"/>
              <a:t>iii) sharing the common understanding on a minimum set of </a:t>
            </a:r>
            <a:r>
              <a:rPr lang="en-US" altLang="ja-JP" sz="1700" b="1" dirty="0"/>
              <a:t>measurable indicators of HSS </a:t>
            </a:r>
            <a:r>
              <a:rPr lang="en-US" altLang="ja-JP" sz="1700" b="1" dirty="0" smtClean="0"/>
              <a:t>and</a:t>
            </a:r>
            <a:r>
              <a:rPr lang="ja-JP" altLang="en-US" sz="1700" b="1" dirty="0"/>
              <a:t> </a:t>
            </a:r>
            <a:r>
              <a:rPr lang="en-US" altLang="ja-JP" sz="1700" b="1" dirty="0" smtClean="0"/>
              <a:t>UHC</a:t>
            </a:r>
            <a:r>
              <a:rPr lang="en-US" altLang="ja-JP" sz="1700" dirty="0" smtClean="0"/>
              <a:t> </a:t>
            </a:r>
            <a:r>
              <a:rPr lang="en-US" altLang="ja-JP" sz="1700" dirty="0"/>
              <a:t>drawing from pre-existing ones; and</a:t>
            </a:r>
          </a:p>
          <a:p>
            <a:pPr marL="0" indent="0">
              <a:buNone/>
            </a:pPr>
            <a:r>
              <a:rPr lang="ja-JP" altLang="en-US" sz="1700" dirty="0" smtClean="0"/>
              <a:t>　</a:t>
            </a:r>
            <a:r>
              <a:rPr lang="en-US" altLang="ja-JP" sz="1700" dirty="0" smtClean="0"/>
              <a:t>(</a:t>
            </a:r>
            <a:r>
              <a:rPr lang="en-US" altLang="ja-JP" sz="1700" dirty="0"/>
              <a:t>iv</a:t>
            </a:r>
            <a:r>
              <a:rPr lang="en-US" altLang="ja-JP" sz="1700" b="1" dirty="0"/>
              <a:t>) ensuring accountability </a:t>
            </a:r>
            <a:r>
              <a:rPr lang="en-US" altLang="ja-JP" sz="1700" dirty="0"/>
              <a:t>by tracking progress toward UHC with these indicators, </a:t>
            </a:r>
            <a:r>
              <a:rPr lang="en-US" altLang="ja-JP" sz="1700" dirty="0" smtClean="0"/>
              <a:t>with</a:t>
            </a:r>
            <a:r>
              <a:rPr lang="ja-JP" altLang="en-US" sz="1700" dirty="0" smtClean="0"/>
              <a:t>　</a:t>
            </a:r>
            <a:r>
              <a:rPr lang="en-US" altLang="ja-JP" sz="1700" dirty="0" smtClean="0"/>
              <a:t>possible </a:t>
            </a:r>
            <a:r>
              <a:rPr lang="en-US" altLang="ja-JP" sz="1700" dirty="0"/>
              <a:t>support of initiatives such as the Roadmap Healthy Systems, Healthy Lives.</a:t>
            </a:r>
          </a:p>
          <a:p>
            <a:pPr marL="0" indent="0">
              <a:buNone/>
            </a:pPr>
            <a:r>
              <a:rPr lang="ja-JP" altLang="en-US" sz="1700" dirty="0" smtClean="0"/>
              <a:t>　</a:t>
            </a:r>
            <a:r>
              <a:rPr lang="en-US" altLang="ja-JP" sz="1700" dirty="0" smtClean="0"/>
              <a:t>3</a:t>
            </a:r>
            <a:r>
              <a:rPr lang="en-US" altLang="ja-JP" sz="1700" dirty="0"/>
              <a:t>) Continue to </a:t>
            </a:r>
            <a:r>
              <a:rPr lang="en-US" altLang="ja-JP" sz="1700" b="1" dirty="0"/>
              <a:t>encourage and support the earliest possible establishment </a:t>
            </a:r>
            <a:r>
              <a:rPr lang="en-US" altLang="ja-JP" sz="1700" dirty="0"/>
              <a:t>of the partnership </a:t>
            </a:r>
            <a:r>
              <a:rPr lang="en-US" altLang="ja-JP" sz="1700" dirty="0" smtClean="0"/>
              <a:t>in</a:t>
            </a:r>
            <a:r>
              <a:rPr lang="ja-JP" altLang="en-US" sz="1700" dirty="0" smtClean="0"/>
              <a:t>　</a:t>
            </a:r>
            <a:r>
              <a:rPr lang="en-US" altLang="ja-JP" sz="1700" dirty="0" smtClean="0"/>
              <a:t>consultation </a:t>
            </a:r>
            <a:r>
              <a:rPr lang="en-US" altLang="ja-JP" sz="1700" dirty="0"/>
              <a:t>with countries, to promote UHC, and to leverage support for health </a:t>
            </a:r>
            <a:r>
              <a:rPr lang="en-US" altLang="ja-JP" sz="1700" dirty="0" smtClean="0"/>
              <a:t>system</a:t>
            </a:r>
            <a:r>
              <a:rPr lang="ja-JP" altLang="en-US" sz="1700" dirty="0" smtClean="0"/>
              <a:t>　</a:t>
            </a:r>
            <a:r>
              <a:rPr lang="en-US" altLang="ja-JP" sz="1700" dirty="0" smtClean="0"/>
              <a:t>strengthening </a:t>
            </a:r>
            <a:r>
              <a:rPr lang="en-US" altLang="ja-JP" sz="1700" dirty="0"/>
              <a:t>in the most vulnerable countries</a:t>
            </a:r>
            <a:r>
              <a:rPr lang="en-US" altLang="ja-JP" sz="1700" dirty="0" smtClean="0"/>
              <a:t>.</a:t>
            </a:r>
            <a:endParaRPr lang="en-US" altLang="ja-JP" sz="1700" dirty="0"/>
          </a:p>
        </p:txBody>
      </p:sp>
      <p:sp>
        <p:nvSpPr>
          <p:cNvPr id="22" name="Text Box 3"/>
          <p:cNvSpPr txBox="1">
            <a:spLocks noChangeArrowheads="1"/>
          </p:cNvSpPr>
          <p:nvPr/>
        </p:nvSpPr>
        <p:spPr bwMode="auto">
          <a:xfrm>
            <a:off x="21524" y="489447"/>
            <a:ext cx="8882063" cy="406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ea typeface="ＭＳ Ｐゴシック" charset="-128"/>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ea typeface="ＭＳ Ｐゴシック" charset="-128"/>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ea typeface="ＭＳ Ｐゴシック" charset="-128"/>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9pPr>
          </a:lstStyle>
          <a:p>
            <a:pPr algn="ctr">
              <a:spcAft>
                <a:spcPct val="0"/>
              </a:spcAft>
            </a:pPr>
            <a:r>
              <a:rPr lang="en-US" altLang="ja-JP" sz="2800" b="1" dirty="0" smtClean="0">
                <a:solidFill>
                  <a:srgbClr val="003B89"/>
                </a:solidFill>
              </a:rPr>
              <a:t>“G7 Ise-Shima Vision for Global Health”</a:t>
            </a:r>
          </a:p>
        </p:txBody>
      </p:sp>
      <p:sp>
        <p:nvSpPr>
          <p:cNvPr id="14" name="円/楕円 13"/>
          <p:cNvSpPr/>
          <p:nvPr/>
        </p:nvSpPr>
        <p:spPr>
          <a:xfrm>
            <a:off x="339452" y="1314894"/>
            <a:ext cx="8354703" cy="110599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solidFill>
                  <a:srgbClr val="FF0000"/>
                </a:solidFill>
              </a:rPr>
              <a:t>UHC 2030:</a:t>
            </a:r>
            <a:r>
              <a:rPr lang="en-US" altLang="ja-JP" sz="3600" b="1" dirty="0" smtClean="0">
                <a:solidFill>
                  <a:srgbClr val="FF0000"/>
                </a:solidFill>
              </a:rPr>
              <a:t> Bring everybody’s expertise together</a:t>
            </a:r>
            <a:endParaRPr kumimoji="1" lang="en-US" altLang="ja-JP" sz="3600" b="1" dirty="0" smtClean="0">
              <a:solidFill>
                <a:srgbClr val="FF0000"/>
              </a:solidFill>
            </a:endParaRPr>
          </a:p>
        </p:txBody>
      </p:sp>
    </p:spTree>
    <p:extLst>
      <p:ext uri="{BB962C8B-B14F-4D97-AF65-F5344CB8AC3E}">
        <p14:creationId xmlns:p14="http://schemas.microsoft.com/office/powerpoint/2010/main" val="1321391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5432" y="378377"/>
            <a:ext cx="8229600" cy="706090"/>
          </a:xfrm>
        </p:spPr>
        <p:txBody>
          <a:bodyPr>
            <a:normAutofit fontScale="90000"/>
          </a:bodyPr>
          <a:lstStyle/>
          <a:p>
            <a:r>
              <a:rPr lang="en-US" altLang="ja-JP" dirty="0" smtClean="0"/>
              <a:t>Way forward</a:t>
            </a:r>
            <a:endParaRPr kumimoji="1" lang="ja-JP" altLang="en-US" dirty="0"/>
          </a:p>
        </p:txBody>
      </p:sp>
      <p:sp>
        <p:nvSpPr>
          <p:cNvPr id="3" name="Rectangle 9"/>
          <p:cNvSpPr>
            <a:spLocks noChangeArrowheads="1"/>
          </p:cNvSpPr>
          <p:nvPr>
            <p:custDataLst>
              <p:tags r:id="rId1"/>
            </p:custDataLst>
          </p:nvPr>
        </p:nvSpPr>
        <p:spPr bwMode="auto">
          <a:xfrm>
            <a:off x="653779" y="1617824"/>
            <a:ext cx="8022676" cy="648072"/>
          </a:xfrm>
          <a:prstGeom prst="rect">
            <a:avLst/>
          </a:prstGeom>
          <a:solidFill>
            <a:schemeClr val="accent3">
              <a:lumMod val="40000"/>
              <a:lumOff val="60000"/>
            </a:schemeClr>
          </a:solidFill>
          <a:ln>
            <a:noFill/>
          </a:ln>
          <a:effectLst/>
        </p:spPr>
        <p:txBody>
          <a:bodyPr wrap="square" anchor="ctr">
            <a:no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ja-JP" altLang="en-US" dirty="0" smtClean="0">
                <a:latin typeface="+mj-lt"/>
              </a:rPr>
              <a:t>　</a:t>
            </a:r>
            <a:r>
              <a:rPr lang="en-US" altLang="ja-JP" dirty="0" smtClean="0">
                <a:latin typeface="+mj-lt"/>
              </a:rPr>
              <a:t>Facilitate the process toward the implementation of SDGs including UHC, domestically and internationally</a:t>
            </a:r>
            <a:endParaRPr lang="ja-JP" altLang="en-US" dirty="0">
              <a:latin typeface="+mj-lt"/>
            </a:endParaRPr>
          </a:p>
        </p:txBody>
      </p:sp>
      <p:sp>
        <p:nvSpPr>
          <p:cNvPr id="4" name="Oval 33"/>
          <p:cNvSpPr>
            <a:spLocks noChangeArrowheads="1"/>
          </p:cNvSpPr>
          <p:nvPr/>
        </p:nvSpPr>
        <p:spPr bwMode="auto">
          <a:xfrm>
            <a:off x="432536" y="1405570"/>
            <a:ext cx="442486" cy="396563"/>
          </a:xfrm>
          <a:prstGeom prst="ellipse">
            <a:avLst/>
          </a:prstGeom>
          <a:solidFill>
            <a:srgbClr val="00B050"/>
          </a:solidFill>
          <a:ln>
            <a:noFill/>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ja-JP" sz="2400" b="1" dirty="0">
                <a:solidFill>
                  <a:schemeClr val="bg1"/>
                </a:solidFill>
              </a:rPr>
              <a:t>1</a:t>
            </a:r>
          </a:p>
        </p:txBody>
      </p:sp>
      <p:pic>
        <p:nvPicPr>
          <p:cNvPr id="5" name="Picture 28"/>
          <p:cNvPicPr>
            <a:picLocks noChangeAspect="1"/>
          </p:cNvPicPr>
          <p:nvPr/>
        </p:nvPicPr>
        <p:blipFill>
          <a:blip r:embed="rId6"/>
          <a:stretch>
            <a:fillRect/>
          </a:stretch>
        </p:blipFill>
        <p:spPr>
          <a:xfrm>
            <a:off x="479007" y="57275"/>
            <a:ext cx="1428697" cy="1348295"/>
          </a:xfrm>
          <a:prstGeom prst="rect">
            <a:avLst/>
          </a:prstGeom>
        </p:spPr>
      </p:pic>
      <p:sp>
        <p:nvSpPr>
          <p:cNvPr id="6" name="テキスト ボックス 5"/>
          <p:cNvSpPr txBox="1"/>
          <p:nvPr/>
        </p:nvSpPr>
        <p:spPr>
          <a:xfrm>
            <a:off x="631450" y="2422629"/>
            <a:ext cx="7896387" cy="646331"/>
          </a:xfrm>
          <a:prstGeom prst="rect">
            <a:avLst/>
          </a:prstGeom>
          <a:noFill/>
        </p:spPr>
        <p:txBody>
          <a:bodyPr wrap="square" rtlCol="0">
            <a:spAutoFit/>
          </a:bodyPr>
          <a:lstStyle/>
          <a:p>
            <a:pPr marL="285750" indent="-285750">
              <a:buFont typeface="Arial" panose="020B0604020202020204" pitchFamily="34" charset="0"/>
              <a:buChar char="•"/>
            </a:pPr>
            <a:r>
              <a:rPr lang="en-US" altLang="ja-JP" dirty="0" smtClean="0"/>
              <a:t>May 20:  Establishment of SDGs Promotion Headquarters (chaired by PM Abe)</a:t>
            </a:r>
          </a:p>
          <a:p>
            <a:pPr marL="285750" indent="-285750">
              <a:buFont typeface="Arial" panose="020B0604020202020204" pitchFamily="34" charset="0"/>
              <a:buChar char="•"/>
            </a:pPr>
            <a:r>
              <a:rPr lang="en-US" altLang="ja-JP" dirty="0" smtClean="0"/>
              <a:t>June 22-23:  </a:t>
            </a:r>
            <a:r>
              <a:rPr lang="en-US" altLang="ja-JP" dirty="0"/>
              <a:t>Launching of the </a:t>
            </a:r>
            <a:r>
              <a:rPr lang="en-US" altLang="ja-JP" dirty="0" smtClean="0"/>
              <a:t>UHC 2030</a:t>
            </a:r>
          </a:p>
        </p:txBody>
      </p:sp>
      <p:sp>
        <p:nvSpPr>
          <p:cNvPr id="7" name="Rectangle 9"/>
          <p:cNvSpPr>
            <a:spLocks noChangeArrowheads="1"/>
          </p:cNvSpPr>
          <p:nvPr>
            <p:custDataLst>
              <p:tags r:id="rId2"/>
            </p:custDataLst>
          </p:nvPr>
        </p:nvSpPr>
        <p:spPr bwMode="auto">
          <a:xfrm>
            <a:off x="664335" y="3231629"/>
            <a:ext cx="8012120" cy="943450"/>
          </a:xfrm>
          <a:prstGeom prst="rect">
            <a:avLst/>
          </a:prstGeom>
          <a:solidFill>
            <a:schemeClr val="accent3">
              <a:lumMod val="40000"/>
              <a:lumOff val="60000"/>
            </a:schemeClr>
          </a:solidFill>
          <a:ln>
            <a:noFill/>
          </a:ln>
          <a:effectLst/>
        </p:spPr>
        <p:txBody>
          <a:bodyPr wrap="square" anchor="ctr">
            <a:no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ja-JP" dirty="0" smtClean="0">
                <a:latin typeface="+mj-lt"/>
              </a:rPr>
              <a:t>Political advocacy as well as the implementation of the vision at national, regional and global level,  leveraging key international events</a:t>
            </a:r>
            <a:endParaRPr lang="ja-JP" altLang="en-US" dirty="0">
              <a:latin typeface="+mj-lt"/>
            </a:endParaRPr>
          </a:p>
        </p:txBody>
      </p:sp>
      <p:sp>
        <p:nvSpPr>
          <p:cNvPr id="8" name="Oval 33"/>
          <p:cNvSpPr>
            <a:spLocks noChangeArrowheads="1"/>
          </p:cNvSpPr>
          <p:nvPr/>
        </p:nvSpPr>
        <p:spPr bwMode="auto">
          <a:xfrm>
            <a:off x="443092" y="3068960"/>
            <a:ext cx="442486" cy="396563"/>
          </a:xfrm>
          <a:prstGeom prst="ellipse">
            <a:avLst/>
          </a:prstGeom>
          <a:solidFill>
            <a:srgbClr val="00B050"/>
          </a:solidFill>
          <a:ln>
            <a:noFill/>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ja-JP" sz="2400" b="1" dirty="0">
                <a:solidFill>
                  <a:schemeClr val="bg1"/>
                </a:solidFill>
              </a:rPr>
              <a:t>2</a:t>
            </a:r>
          </a:p>
        </p:txBody>
      </p:sp>
      <p:sp>
        <p:nvSpPr>
          <p:cNvPr id="9" name="Rectangle 9"/>
          <p:cNvSpPr>
            <a:spLocks noChangeArrowheads="1"/>
          </p:cNvSpPr>
          <p:nvPr>
            <p:custDataLst>
              <p:tags r:id="rId3"/>
            </p:custDataLst>
          </p:nvPr>
        </p:nvSpPr>
        <p:spPr bwMode="auto">
          <a:xfrm>
            <a:off x="666791" y="5457292"/>
            <a:ext cx="8043281" cy="648072"/>
          </a:xfrm>
          <a:prstGeom prst="rect">
            <a:avLst/>
          </a:prstGeom>
          <a:solidFill>
            <a:schemeClr val="accent3">
              <a:lumMod val="40000"/>
              <a:lumOff val="60000"/>
            </a:schemeClr>
          </a:solidFill>
          <a:ln>
            <a:noFill/>
          </a:ln>
          <a:effectLst/>
        </p:spPr>
        <p:txBody>
          <a:bodyPr wrap="square" anchor="ctr">
            <a:no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ja-JP" b="1" u="sng" dirty="0" smtClean="0">
                <a:latin typeface="+mj-lt"/>
              </a:rPr>
              <a:t>Bilateral and regional cooperation </a:t>
            </a:r>
            <a:r>
              <a:rPr lang="en-US" altLang="ja-JP" dirty="0" smtClean="0">
                <a:latin typeface="+mj-lt"/>
              </a:rPr>
              <a:t>through ODA and technical cooperation</a:t>
            </a:r>
            <a:endParaRPr lang="ja-JP" altLang="en-US" dirty="0">
              <a:latin typeface="+mj-lt"/>
            </a:endParaRPr>
          </a:p>
        </p:txBody>
      </p:sp>
      <p:sp>
        <p:nvSpPr>
          <p:cNvPr id="10" name="Oval 33"/>
          <p:cNvSpPr>
            <a:spLocks noChangeArrowheads="1"/>
          </p:cNvSpPr>
          <p:nvPr/>
        </p:nvSpPr>
        <p:spPr bwMode="auto">
          <a:xfrm>
            <a:off x="432536" y="5322526"/>
            <a:ext cx="442486" cy="396563"/>
          </a:xfrm>
          <a:prstGeom prst="ellipse">
            <a:avLst/>
          </a:prstGeom>
          <a:solidFill>
            <a:srgbClr val="00B050"/>
          </a:solidFill>
          <a:ln>
            <a:noFill/>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ja-JP" sz="2400" b="1" dirty="0" smtClean="0">
                <a:solidFill>
                  <a:schemeClr val="bg1"/>
                </a:solidFill>
              </a:rPr>
              <a:t>3</a:t>
            </a:r>
          </a:p>
        </p:txBody>
      </p:sp>
      <p:sp>
        <p:nvSpPr>
          <p:cNvPr id="11" name="テキスト ボックス 10"/>
          <p:cNvSpPr txBox="1"/>
          <p:nvPr/>
        </p:nvSpPr>
        <p:spPr>
          <a:xfrm>
            <a:off x="538356" y="4145416"/>
            <a:ext cx="7896387" cy="1477328"/>
          </a:xfrm>
          <a:prstGeom prst="rect">
            <a:avLst/>
          </a:prstGeom>
          <a:noFill/>
        </p:spPr>
        <p:txBody>
          <a:bodyPr wrap="square" rtlCol="0">
            <a:spAutoFit/>
          </a:bodyPr>
          <a:lstStyle/>
          <a:p>
            <a:pPr marL="285750" indent="-285750">
              <a:buFont typeface="Arial" panose="020B0604020202020204" pitchFamily="34" charset="0"/>
              <a:buChar char="•"/>
            </a:pPr>
            <a:r>
              <a:rPr lang="en-US" altLang="ja-JP" dirty="0" smtClean="0"/>
              <a:t>TICADVI (The 6</a:t>
            </a:r>
            <a:r>
              <a:rPr lang="en-US" altLang="ja-JP" baseline="30000" dirty="0" smtClean="0"/>
              <a:t>th</a:t>
            </a:r>
            <a:r>
              <a:rPr lang="en-US" altLang="ja-JP" dirty="0" smtClean="0"/>
              <a:t> Tokyo </a:t>
            </a:r>
            <a:r>
              <a:rPr lang="en-US" altLang="ja-JP" dirty="0"/>
              <a:t>International Conference on African </a:t>
            </a:r>
            <a:r>
              <a:rPr lang="en-US" altLang="ja-JP" dirty="0" smtClean="0"/>
              <a:t>Development) in Nairobi, Kenya (August 2016)</a:t>
            </a:r>
          </a:p>
          <a:p>
            <a:pPr marL="285750" indent="-285750">
              <a:buFont typeface="Arial" panose="020B0604020202020204" pitchFamily="34" charset="0"/>
              <a:buChar char="•"/>
            </a:pPr>
            <a:r>
              <a:rPr lang="en-US" altLang="ja-JP" dirty="0" smtClean="0"/>
              <a:t>G7 Health Ministers Meeting in Kobe, Japan (September 2016)</a:t>
            </a:r>
          </a:p>
          <a:p>
            <a:pPr marL="285750" indent="-285750">
              <a:buFont typeface="Arial" panose="020B0604020202020204" pitchFamily="34" charset="0"/>
              <a:buChar char="•"/>
            </a:pPr>
            <a:r>
              <a:rPr lang="en-US" altLang="ja-JP" dirty="0" smtClean="0"/>
              <a:t>UNGA and other international events</a:t>
            </a:r>
          </a:p>
          <a:p>
            <a:pPr marL="285750" indent="-285750">
              <a:buFont typeface="Arial" panose="020B0604020202020204" pitchFamily="34" charset="0"/>
              <a:buChar char="•"/>
            </a:pPr>
            <a:endParaRPr lang="en-US" altLang="ja-JP" dirty="0" smtClean="0"/>
          </a:p>
        </p:txBody>
      </p:sp>
      <p:sp>
        <p:nvSpPr>
          <p:cNvPr id="12" name="テキスト ボックス 11"/>
          <p:cNvSpPr txBox="1"/>
          <p:nvPr/>
        </p:nvSpPr>
        <p:spPr>
          <a:xfrm>
            <a:off x="493764" y="6111260"/>
            <a:ext cx="7896387" cy="646331"/>
          </a:xfrm>
          <a:prstGeom prst="rect">
            <a:avLst/>
          </a:prstGeom>
          <a:noFill/>
        </p:spPr>
        <p:txBody>
          <a:bodyPr wrap="square" rtlCol="0">
            <a:spAutoFit/>
          </a:bodyPr>
          <a:lstStyle/>
          <a:p>
            <a:pPr marL="285750" indent="-285750">
              <a:buFont typeface="Arial" panose="020B0604020202020204" pitchFamily="34" charset="0"/>
              <a:buChar char="•"/>
            </a:pPr>
            <a:r>
              <a:rPr lang="en-US" altLang="ja-JP" dirty="0" smtClean="0"/>
              <a:t>Implementation of “Ise-Shima Vision” which also commits to support for health system LICs/LIMCs towards UHC </a:t>
            </a:r>
          </a:p>
        </p:txBody>
      </p:sp>
    </p:spTree>
    <p:extLst>
      <p:ext uri="{BB962C8B-B14F-4D97-AF65-F5344CB8AC3E}">
        <p14:creationId xmlns:p14="http://schemas.microsoft.com/office/powerpoint/2010/main" val="2281998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kantei.go.jp/jp/headline/__icsFiles/artimage/2015/12/28/cj_hl/logo.jpg"/>
          <p:cNvPicPr>
            <a:picLocks noChangeAspect="1" noChangeArrowheads="1"/>
          </p:cNvPicPr>
          <p:nvPr/>
        </p:nvPicPr>
        <p:blipFill>
          <a:blip r:embed="rId3" cstate="print">
            <a:extLst>
              <a:ext uri="{28A0092B-C50C-407E-A947-70E740481C1C}">
                <a14:useLocalDpi xmlns:a14="http://schemas.microsoft.com/office/drawing/2010/main" val="0"/>
              </a:ext>
            </a:extLst>
          </a:blip>
          <a:srcRect l="8675" t="8633" r="7544" b="8270"/>
          <a:stretch>
            <a:fillRect/>
          </a:stretch>
        </p:blipFill>
        <p:spPr bwMode="auto">
          <a:xfrm>
            <a:off x="578910" y="526356"/>
            <a:ext cx="1689320" cy="167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写真1）G7伊勢志摩サミッ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747" y="764704"/>
            <a:ext cx="2507416" cy="144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タイトル 14"/>
          <p:cNvSpPr>
            <a:spLocks noGrp="1"/>
          </p:cNvSpPr>
          <p:nvPr>
            <p:ph type="ctrTitle"/>
          </p:nvPr>
        </p:nvSpPr>
        <p:spPr>
          <a:xfrm>
            <a:off x="683568" y="2996952"/>
            <a:ext cx="7772400" cy="1470025"/>
          </a:xfrm>
        </p:spPr>
        <p:txBody>
          <a:bodyPr/>
          <a:lstStyle/>
          <a:p>
            <a:r>
              <a:rPr kumimoji="1" lang="en-US" altLang="ja-JP" dirty="0" smtClean="0"/>
              <a:t>Thank you very much!</a:t>
            </a:r>
            <a:endParaRPr kumimoji="1" lang="ja-JP" altLang="en-US" dirty="0"/>
          </a:p>
        </p:txBody>
      </p:sp>
      <p:sp>
        <p:nvSpPr>
          <p:cNvPr id="3" name="スライド番号プレースホルダー 2"/>
          <p:cNvSpPr>
            <a:spLocks noGrp="1"/>
          </p:cNvSpPr>
          <p:nvPr>
            <p:ph type="sldNum" sz="quarter" idx="12"/>
          </p:nvPr>
        </p:nvSpPr>
        <p:spPr/>
        <p:txBody>
          <a:bodyPr/>
          <a:lstStyle/>
          <a:p>
            <a:fld id="{3AD2C73B-2B50-44F5-9986-12DD1A3145DD}" type="slidenum">
              <a:rPr kumimoji="1" lang="ja-JP" altLang="en-US" smtClean="0"/>
              <a:t>15</a:t>
            </a:fld>
            <a:endParaRPr kumimoji="1" lang="ja-JP" altLang="en-US"/>
          </a:p>
        </p:txBody>
      </p:sp>
    </p:spTree>
    <p:extLst>
      <p:ext uri="{BB962C8B-B14F-4D97-AF65-F5344CB8AC3E}">
        <p14:creationId xmlns:p14="http://schemas.microsoft.com/office/powerpoint/2010/main" val="415249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kantei.go.jp/jp/headline/__icsFiles/artimage/2015/12/28/cj_hl/logo.jpg"/>
          <p:cNvPicPr>
            <a:picLocks noChangeAspect="1" noChangeArrowheads="1"/>
          </p:cNvPicPr>
          <p:nvPr/>
        </p:nvPicPr>
        <p:blipFill>
          <a:blip r:embed="rId3" cstate="print">
            <a:extLst>
              <a:ext uri="{28A0092B-C50C-407E-A947-70E740481C1C}">
                <a14:useLocalDpi xmlns:a14="http://schemas.microsoft.com/office/drawing/2010/main" val="0"/>
              </a:ext>
            </a:extLst>
          </a:blip>
          <a:srcRect l="8675" t="8633" r="7544" b="8270"/>
          <a:stretch>
            <a:fillRect/>
          </a:stretch>
        </p:blipFill>
        <p:spPr bwMode="auto">
          <a:xfrm>
            <a:off x="539552" y="94308"/>
            <a:ext cx="1689320" cy="167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写真1）G7伊勢志摩サミッ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42145"/>
            <a:ext cx="2507416" cy="144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サブタイトル 1"/>
          <p:cNvSpPr>
            <a:spLocks noGrp="1"/>
          </p:cNvSpPr>
          <p:nvPr>
            <p:ph type="subTitle" idx="1"/>
          </p:nvPr>
        </p:nvSpPr>
        <p:spPr>
          <a:xfrm>
            <a:off x="179512" y="1916832"/>
            <a:ext cx="8640960" cy="4104456"/>
          </a:xfrm>
        </p:spPr>
        <p:txBody>
          <a:bodyPr>
            <a:noAutofit/>
          </a:bodyPr>
          <a:lstStyle/>
          <a:p>
            <a:pPr algn="l"/>
            <a:r>
              <a:rPr lang="ja-JP" altLang="en-US" sz="2800" dirty="0">
                <a:solidFill>
                  <a:schemeClr val="tx1"/>
                </a:solidFill>
              </a:rPr>
              <a:t>・</a:t>
            </a:r>
            <a:r>
              <a:rPr kumimoji="1" lang="en-US" altLang="ja-JP" sz="2800" dirty="0" smtClean="0">
                <a:solidFill>
                  <a:schemeClr val="tx1"/>
                </a:solidFill>
              </a:rPr>
              <a:t>Global Health and Japanese Diplomacy</a:t>
            </a:r>
          </a:p>
          <a:p>
            <a:pPr algn="l"/>
            <a:r>
              <a:rPr lang="ja-JP" altLang="en-US" sz="2800" dirty="0" smtClean="0">
                <a:solidFill>
                  <a:schemeClr val="tx1"/>
                </a:solidFill>
              </a:rPr>
              <a:t>・</a:t>
            </a:r>
            <a:r>
              <a:rPr lang="en-US" altLang="ja-JP" sz="2800" dirty="0" smtClean="0">
                <a:solidFill>
                  <a:schemeClr val="tx1"/>
                </a:solidFill>
              </a:rPr>
              <a:t>Key milestone</a:t>
            </a:r>
          </a:p>
          <a:p>
            <a:pPr algn="l"/>
            <a:r>
              <a:rPr lang="ja-JP" altLang="en-US" sz="2400" dirty="0" smtClean="0">
                <a:solidFill>
                  <a:schemeClr val="tx1"/>
                </a:solidFill>
              </a:rPr>
              <a:t>　</a:t>
            </a:r>
            <a:r>
              <a:rPr lang="en-US" altLang="ja-JP" sz="2400" dirty="0" smtClean="0">
                <a:solidFill>
                  <a:schemeClr val="tx1"/>
                </a:solidFill>
              </a:rPr>
              <a:t>-UNGA side event</a:t>
            </a:r>
          </a:p>
          <a:p>
            <a:pPr algn="l"/>
            <a:r>
              <a:rPr lang="en-US" altLang="ja-JP" sz="2400" dirty="0">
                <a:solidFill>
                  <a:schemeClr val="tx1"/>
                </a:solidFill>
              </a:rPr>
              <a:t> </a:t>
            </a:r>
            <a:r>
              <a:rPr lang="en-US" altLang="ja-JP" sz="2400" dirty="0" smtClean="0">
                <a:solidFill>
                  <a:schemeClr val="tx1"/>
                </a:solidFill>
              </a:rPr>
              <a:t>  -PM Abe’s article on the Lancet</a:t>
            </a:r>
          </a:p>
          <a:p>
            <a:pPr algn="l"/>
            <a:r>
              <a:rPr lang="en-US" altLang="ja-JP" sz="2400" dirty="0">
                <a:solidFill>
                  <a:schemeClr val="tx1"/>
                </a:solidFill>
              </a:rPr>
              <a:t> </a:t>
            </a:r>
            <a:r>
              <a:rPr lang="en-US" altLang="ja-JP" sz="2400" dirty="0" smtClean="0">
                <a:solidFill>
                  <a:schemeClr val="tx1"/>
                </a:solidFill>
              </a:rPr>
              <a:t>  -UHC Conference and </a:t>
            </a:r>
            <a:r>
              <a:rPr lang="en-US" altLang="ja-JP" sz="2400" dirty="0">
                <a:solidFill>
                  <a:schemeClr val="tx1"/>
                </a:solidFill>
              </a:rPr>
              <a:t>G</a:t>
            </a:r>
            <a:r>
              <a:rPr lang="en-US" altLang="ja-JP" sz="2400" dirty="0" smtClean="0">
                <a:solidFill>
                  <a:schemeClr val="tx1"/>
                </a:solidFill>
              </a:rPr>
              <a:t>lobal Fund in Tokyo</a:t>
            </a:r>
            <a:endParaRPr lang="en-US" altLang="ja-JP" sz="2400" dirty="0">
              <a:solidFill>
                <a:schemeClr val="tx1"/>
              </a:solidFill>
            </a:endParaRPr>
          </a:p>
          <a:p>
            <a:pPr algn="l"/>
            <a:r>
              <a:rPr kumimoji="1" lang="en-US" altLang="ja-JP" sz="2400" dirty="0" smtClean="0">
                <a:solidFill>
                  <a:schemeClr val="tx1"/>
                </a:solidFill>
              </a:rPr>
              <a:t>   -G7 Health Experts Meeting (1</a:t>
            </a:r>
            <a:r>
              <a:rPr kumimoji="1" lang="en-US" altLang="ja-JP" sz="2400" baseline="30000" dirty="0" smtClean="0">
                <a:solidFill>
                  <a:schemeClr val="tx1"/>
                </a:solidFill>
              </a:rPr>
              <a:t>st</a:t>
            </a:r>
            <a:r>
              <a:rPr kumimoji="1" lang="en-US" altLang="ja-JP" sz="2400" dirty="0" smtClean="0">
                <a:solidFill>
                  <a:schemeClr val="tx1"/>
                </a:solidFill>
              </a:rPr>
              <a:t> and 2nd)</a:t>
            </a:r>
          </a:p>
          <a:p>
            <a:pPr algn="l"/>
            <a:r>
              <a:rPr lang="ja-JP" altLang="en-US" sz="2800" dirty="0" smtClean="0">
                <a:solidFill>
                  <a:schemeClr val="tx1"/>
                </a:solidFill>
              </a:rPr>
              <a:t>・</a:t>
            </a:r>
            <a:r>
              <a:rPr lang="en-US" altLang="ja-JP" sz="2800" dirty="0" smtClean="0">
                <a:solidFill>
                  <a:schemeClr val="tx1"/>
                </a:solidFill>
              </a:rPr>
              <a:t>Japan’s initiative in G7 Presidency:  Leader’s Declaration, Financial Commitment  and “G7 </a:t>
            </a:r>
            <a:r>
              <a:rPr lang="en-US" altLang="ja-JP" sz="2800" dirty="0" err="1" smtClean="0">
                <a:solidFill>
                  <a:schemeClr val="tx1"/>
                </a:solidFill>
              </a:rPr>
              <a:t>Ise-Shima</a:t>
            </a:r>
            <a:r>
              <a:rPr lang="en-US" altLang="ja-JP" sz="2800" dirty="0" smtClean="0">
                <a:solidFill>
                  <a:schemeClr val="tx1"/>
                </a:solidFill>
              </a:rPr>
              <a:t> Vision for Global Health”</a:t>
            </a:r>
          </a:p>
          <a:p>
            <a:pPr algn="l"/>
            <a:r>
              <a:rPr kumimoji="1" lang="ja-JP" altLang="en-US" sz="2800" dirty="0" smtClean="0">
                <a:solidFill>
                  <a:schemeClr val="tx1"/>
                </a:solidFill>
              </a:rPr>
              <a:t>・</a:t>
            </a:r>
            <a:r>
              <a:rPr lang="en-US" altLang="ja-JP" sz="2800" dirty="0" smtClean="0">
                <a:solidFill>
                  <a:schemeClr val="tx1"/>
                </a:solidFill>
              </a:rPr>
              <a:t>Way forward</a:t>
            </a:r>
            <a:endParaRPr kumimoji="1" lang="ja-JP" altLang="en-US" sz="2800" dirty="0">
              <a:solidFill>
                <a:schemeClr val="tx1"/>
              </a:solidFill>
            </a:endParaRPr>
          </a:p>
        </p:txBody>
      </p:sp>
      <p:sp>
        <p:nvSpPr>
          <p:cNvPr id="3" name="タイトル 2"/>
          <p:cNvSpPr>
            <a:spLocks noGrp="1"/>
          </p:cNvSpPr>
          <p:nvPr>
            <p:ph type="ctrTitle"/>
          </p:nvPr>
        </p:nvSpPr>
        <p:spPr>
          <a:xfrm>
            <a:off x="2771800" y="836712"/>
            <a:ext cx="3024336" cy="576064"/>
          </a:xfrm>
        </p:spPr>
        <p:txBody>
          <a:bodyPr>
            <a:normAutofit fontScale="90000"/>
          </a:bodyPr>
          <a:lstStyle/>
          <a:p>
            <a:r>
              <a:rPr kumimoji="1" lang="en-US" altLang="ja-JP" dirty="0" smtClean="0"/>
              <a:t>Agenda</a:t>
            </a:r>
            <a:endParaRPr kumimoji="1" lang="ja-JP" altLang="en-US" dirty="0"/>
          </a:p>
        </p:txBody>
      </p:sp>
      <p:sp>
        <p:nvSpPr>
          <p:cNvPr id="5" name="スライド番号プレースホルダー 4"/>
          <p:cNvSpPr>
            <a:spLocks noGrp="1"/>
          </p:cNvSpPr>
          <p:nvPr>
            <p:ph type="sldNum" sz="quarter" idx="12"/>
          </p:nvPr>
        </p:nvSpPr>
        <p:spPr/>
        <p:txBody>
          <a:bodyPr/>
          <a:lstStyle/>
          <a:p>
            <a:fld id="{3AD2C73B-2B50-44F5-9986-12DD1A3145DD}" type="slidenum">
              <a:rPr kumimoji="1" lang="ja-JP" altLang="en-US" smtClean="0"/>
              <a:t>2</a:t>
            </a:fld>
            <a:endParaRPr kumimoji="1" lang="ja-JP" altLang="en-US" dirty="0"/>
          </a:p>
        </p:txBody>
      </p:sp>
    </p:spTree>
    <p:extLst>
      <p:ext uri="{BB962C8B-B14F-4D97-AF65-F5344CB8AC3E}">
        <p14:creationId xmlns:p14="http://schemas.microsoft.com/office/powerpoint/2010/main" val="4104414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kantei.go.jp/jp/headline/__icsFiles/artimage/2015/12/28/cj_hl/logo.jpg"/>
          <p:cNvPicPr>
            <a:picLocks noChangeAspect="1" noChangeArrowheads="1"/>
          </p:cNvPicPr>
          <p:nvPr/>
        </p:nvPicPr>
        <p:blipFill>
          <a:blip r:embed="rId3" cstate="print">
            <a:extLst>
              <a:ext uri="{28A0092B-C50C-407E-A947-70E740481C1C}">
                <a14:useLocalDpi xmlns:a14="http://schemas.microsoft.com/office/drawing/2010/main" val="0"/>
              </a:ext>
            </a:extLst>
          </a:blip>
          <a:srcRect l="8675" t="8633" r="7544" b="8270"/>
          <a:stretch>
            <a:fillRect/>
          </a:stretch>
        </p:blipFill>
        <p:spPr bwMode="auto">
          <a:xfrm>
            <a:off x="522575" y="94309"/>
            <a:ext cx="1402593" cy="131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写真1）G7伊勢志摩サミッ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94309"/>
            <a:ext cx="2116791" cy="117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2"/>
          <p:cNvSpPr>
            <a:spLocks noGrp="1"/>
          </p:cNvSpPr>
          <p:nvPr>
            <p:ph type="ctrTitle"/>
          </p:nvPr>
        </p:nvSpPr>
        <p:spPr>
          <a:xfrm>
            <a:off x="2123728" y="836712"/>
            <a:ext cx="4392488" cy="576064"/>
          </a:xfrm>
        </p:spPr>
        <p:txBody>
          <a:bodyPr>
            <a:normAutofit fontScale="90000"/>
          </a:bodyPr>
          <a:lstStyle/>
          <a:p>
            <a:r>
              <a:rPr lang="en-US" altLang="ja-JP" sz="3600" dirty="0"/>
              <a:t>Global Health </a:t>
            </a:r>
            <a:r>
              <a:rPr lang="en-US" altLang="ja-JP" sz="3600" dirty="0" smtClean="0"/>
              <a:t/>
            </a:r>
            <a:br>
              <a:rPr lang="en-US" altLang="ja-JP" sz="3600" dirty="0" smtClean="0"/>
            </a:br>
            <a:r>
              <a:rPr lang="en-US" altLang="ja-JP" sz="3600" dirty="0" smtClean="0"/>
              <a:t>and </a:t>
            </a:r>
            <a:r>
              <a:rPr lang="en-US" altLang="ja-JP" sz="3600" dirty="0"/>
              <a:t>Japanese Diplomacy</a:t>
            </a:r>
            <a:r>
              <a:rPr lang="en-US" altLang="ja-JP" dirty="0"/>
              <a:t/>
            </a:r>
            <a:br>
              <a:rPr lang="en-US" altLang="ja-JP" dirty="0"/>
            </a:br>
            <a:endParaRPr kumimoji="1" lang="ja-JP" altLang="en-US" dirty="0"/>
          </a:p>
        </p:txBody>
      </p:sp>
      <p:sp>
        <p:nvSpPr>
          <p:cNvPr id="9" name="スライド番号プレースホルダー 8"/>
          <p:cNvSpPr>
            <a:spLocks noGrp="1"/>
          </p:cNvSpPr>
          <p:nvPr>
            <p:ph type="sldNum" sz="quarter" idx="12"/>
          </p:nvPr>
        </p:nvSpPr>
        <p:spPr/>
        <p:txBody>
          <a:bodyPr/>
          <a:lstStyle/>
          <a:p>
            <a:fld id="{3AD2C73B-2B50-44F5-9986-12DD1A3145DD}" type="slidenum">
              <a:rPr kumimoji="1" lang="ja-JP" altLang="en-US" smtClean="0"/>
              <a:t>3</a:t>
            </a:fld>
            <a:endParaRPr kumimoji="1" lang="ja-JP" altLang="en-US"/>
          </a:p>
        </p:txBody>
      </p:sp>
      <p:sp>
        <p:nvSpPr>
          <p:cNvPr id="11" name="正方形/長方形 10"/>
          <p:cNvSpPr/>
          <p:nvPr/>
        </p:nvSpPr>
        <p:spPr>
          <a:xfrm>
            <a:off x="505679" y="4011116"/>
            <a:ext cx="8020438" cy="1046440"/>
          </a:xfrm>
          <a:prstGeom prst="rect">
            <a:avLst/>
          </a:prstGeom>
          <a:solidFill>
            <a:schemeClr val="accent6">
              <a:lumMod val="40000"/>
              <a:lumOff val="60000"/>
            </a:schemeClr>
          </a:solidFill>
        </p:spPr>
        <p:txBody>
          <a:bodyPr wrap="square">
            <a:spAutoFit/>
          </a:bodyPr>
          <a:lstStyle/>
          <a:p>
            <a:r>
              <a:rPr lang="en-US" altLang="ja-JP" sz="2400" i="1" dirty="0"/>
              <a:t>“Protecting the vital core of all human lives in ways that enhance human freedoms and human fulfillment</a:t>
            </a:r>
            <a:r>
              <a:rPr lang="en-US" altLang="ja-JP" sz="2400" i="1" dirty="0" smtClean="0"/>
              <a:t>”</a:t>
            </a:r>
            <a:r>
              <a:rPr lang="en-US" altLang="ja-JP" sz="2400" dirty="0"/>
              <a:t> </a:t>
            </a:r>
            <a:r>
              <a:rPr lang="en-US" altLang="ja-JP" sz="2400" dirty="0" smtClean="0"/>
              <a:t>               </a:t>
            </a:r>
            <a:r>
              <a:rPr lang="en-US" altLang="ja-JP" sz="1400" dirty="0" smtClean="0"/>
              <a:t>(Commission </a:t>
            </a:r>
            <a:r>
              <a:rPr lang="en-US" altLang="ja-JP" sz="1400" dirty="0"/>
              <a:t>on Human Security </a:t>
            </a:r>
            <a:r>
              <a:rPr lang="en-US" altLang="ja-JP" sz="1400" dirty="0" smtClean="0"/>
              <a:t>2003)</a:t>
            </a:r>
            <a:endParaRPr lang="en-US" altLang="ja-JP" sz="1400" i="1" dirty="0"/>
          </a:p>
        </p:txBody>
      </p:sp>
      <p:sp>
        <p:nvSpPr>
          <p:cNvPr id="16" name="コンテンツ プレースホルダー 2"/>
          <p:cNvSpPr txBox="1">
            <a:spLocks/>
          </p:cNvSpPr>
          <p:nvPr/>
        </p:nvSpPr>
        <p:spPr>
          <a:xfrm>
            <a:off x="464933" y="4960976"/>
            <a:ext cx="7793841" cy="160645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2800" dirty="0" smtClean="0">
              <a:solidFill>
                <a:schemeClr val="tx1"/>
              </a:solidFill>
            </a:endParaRPr>
          </a:p>
          <a:p>
            <a:pPr algn="l"/>
            <a:r>
              <a:rPr lang="ja-JP" altLang="en-US" sz="2800" dirty="0">
                <a:solidFill>
                  <a:schemeClr val="tx1"/>
                </a:solidFill>
              </a:rPr>
              <a:t> </a:t>
            </a:r>
            <a:r>
              <a:rPr lang="ja-JP" altLang="en-US" sz="2800" dirty="0" smtClean="0">
                <a:solidFill>
                  <a:schemeClr val="tx1"/>
                </a:solidFill>
              </a:rPr>
              <a:t>  </a:t>
            </a:r>
            <a:r>
              <a:rPr lang="en-US" altLang="ja-JP" sz="2800" dirty="0" smtClean="0">
                <a:solidFill>
                  <a:schemeClr val="tx1"/>
                </a:solidFill>
              </a:rPr>
              <a:t>---Japan has been a leading advocator of this concept </a:t>
            </a:r>
          </a:p>
          <a:p>
            <a:pPr algn="l"/>
            <a:r>
              <a:rPr lang="en-US" altLang="ja-JP" sz="2800" dirty="0" smtClean="0">
                <a:solidFill>
                  <a:schemeClr val="tx1"/>
                </a:solidFill>
              </a:rPr>
              <a:t>   ---Leads to “no one left behind”, which is the basic principal of SDGs </a:t>
            </a:r>
          </a:p>
          <a:p>
            <a:pPr algn="l"/>
            <a:r>
              <a:rPr lang="ja-JP" altLang="en-US" sz="2800" dirty="0">
                <a:solidFill>
                  <a:schemeClr val="tx1"/>
                </a:solidFill>
              </a:rPr>
              <a:t> </a:t>
            </a:r>
            <a:r>
              <a:rPr lang="ja-JP" altLang="en-US" sz="2800" dirty="0" smtClean="0">
                <a:solidFill>
                  <a:schemeClr val="tx1"/>
                </a:solidFill>
              </a:rPr>
              <a:t>  </a:t>
            </a:r>
            <a:r>
              <a:rPr lang="en-US" altLang="ja-JP" sz="2800" dirty="0" smtClean="0">
                <a:solidFill>
                  <a:schemeClr val="tx1"/>
                </a:solidFill>
              </a:rPr>
              <a:t>---“Health” is the most crucial and indispensable element</a:t>
            </a:r>
            <a:endParaRPr lang="en-US" altLang="ja-JP" sz="2800" dirty="0" smtClean="0">
              <a:solidFill>
                <a:schemeClr val="tx1"/>
              </a:solidFill>
              <a:ea typeface="ＭＳ Ｐゴシック" panose="020B0600070205080204" pitchFamily="50" charset="-128"/>
            </a:endParaRPr>
          </a:p>
          <a:p>
            <a:endParaRPr lang="en-US" altLang="ja-JP" dirty="0" smtClean="0"/>
          </a:p>
          <a:p>
            <a:endParaRPr lang="ja-JP" altLang="en-US" dirty="0"/>
          </a:p>
        </p:txBody>
      </p:sp>
      <p:sp>
        <p:nvSpPr>
          <p:cNvPr id="17" name="コンテンツ プレースホルダー 2"/>
          <p:cNvSpPr txBox="1">
            <a:spLocks/>
          </p:cNvSpPr>
          <p:nvPr/>
        </p:nvSpPr>
        <p:spPr>
          <a:xfrm>
            <a:off x="480494" y="1768080"/>
            <a:ext cx="8279303" cy="1627198"/>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4200" dirty="0" smtClean="0">
              <a:solidFill>
                <a:schemeClr val="tx1"/>
              </a:solidFill>
            </a:endParaRPr>
          </a:p>
          <a:p>
            <a:pPr algn="l"/>
            <a:r>
              <a:rPr lang="ja-JP" altLang="en-US" sz="5500" dirty="0" smtClean="0">
                <a:solidFill>
                  <a:schemeClr val="tx1"/>
                </a:solidFill>
              </a:rPr>
              <a:t>・</a:t>
            </a:r>
            <a:r>
              <a:rPr lang="en-US" altLang="ja-JP" sz="5500" u="sng" dirty="0" smtClean="0">
                <a:solidFill>
                  <a:schemeClr val="tx1"/>
                </a:solidFill>
              </a:rPr>
              <a:t>Japan prioritizes global health in its diplomacy</a:t>
            </a:r>
          </a:p>
          <a:p>
            <a:pPr algn="l"/>
            <a:r>
              <a:rPr lang="en-US" altLang="ja-JP" sz="4200" dirty="0">
                <a:solidFill>
                  <a:schemeClr val="tx1"/>
                </a:solidFill>
              </a:rPr>
              <a:t> </a:t>
            </a:r>
            <a:r>
              <a:rPr lang="en-US" altLang="ja-JP" sz="4200" dirty="0" smtClean="0">
                <a:solidFill>
                  <a:schemeClr val="tx1"/>
                </a:solidFill>
              </a:rPr>
              <a:t>  ---”Global Health Policy 2011-2015” ”Japan’s Strategy on Global Health Diplomacy” in 2013</a:t>
            </a:r>
          </a:p>
          <a:p>
            <a:pPr algn="l"/>
            <a:r>
              <a:rPr lang="en-US" altLang="ja-JP" sz="4200" dirty="0" smtClean="0">
                <a:solidFill>
                  <a:schemeClr val="tx1"/>
                </a:solidFill>
              </a:rPr>
              <a:t>   --- “Basic Design for Peace and Health” in 2015 (new global health policy)</a:t>
            </a:r>
          </a:p>
          <a:p>
            <a:endParaRPr lang="en-US" altLang="ja-JP" dirty="0" smtClean="0"/>
          </a:p>
          <a:p>
            <a:endParaRPr lang="ja-JP" altLang="en-US" dirty="0"/>
          </a:p>
        </p:txBody>
      </p:sp>
      <p:sp>
        <p:nvSpPr>
          <p:cNvPr id="18" name="コンテンツ プレースホルダー 2"/>
          <p:cNvSpPr txBox="1">
            <a:spLocks/>
          </p:cNvSpPr>
          <p:nvPr/>
        </p:nvSpPr>
        <p:spPr>
          <a:xfrm>
            <a:off x="522575" y="2780928"/>
            <a:ext cx="8279303" cy="12287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3800" dirty="0" smtClean="0">
              <a:solidFill>
                <a:schemeClr val="tx1"/>
              </a:solidFill>
            </a:endParaRPr>
          </a:p>
          <a:p>
            <a:pPr algn="l"/>
            <a:r>
              <a:rPr lang="ja-JP" altLang="en-US" sz="2600" dirty="0" smtClean="0">
                <a:solidFill>
                  <a:schemeClr val="tx1"/>
                </a:solidFill>
              </a:rPr>
              <a:t>・</a:t>
            </a:r>
            <a:r>
              <a:rPr lang="en-US" altLang="ja-JP" sz="2600" u="sng" dirty="0" smtClean="0">
                <a:solidFill>
                  <a:schemeClr val="tx1"/>
                </a:solidFill>
              </a:rPr>
              <a:t>The concept of ”Human Security”</a:t>
            </a:r>
            <a:endParaRPr lang="en-US" altLang="ja-JP" sz="2600" u="sng" dirty="0" smtClean="0"/>
          </a:p>
          <a:p>
            <a:endParaRPr lang="ja-JP" altLang="en-US" dirty="0"/>
          </a:p>
        </p:txBody>
      </p:sp>
    </p:spTree>
    <p:extLst>
      <p:ext uri="{BB962C8B-B14F-4D97-AF65-F5344CB8AC3E}">
        <p14:creationId xmlns:p14="http://schemas.microsoft.com/office/powerpoint/2010/main" val="374277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kantei.go.jp/jp/headline/__icsFiles/artimage/2015/12/28/cj_hl/logo.jpg"/>
          <p:cNvPicPr>
            <a:picLocks noChangeAspect="1" noChangeArrowheads="1"/>
          </p:cNvPicPr>
          <p:nvPr/>
        </p:nvPicPr>
        <p:blipFill>
          <a:blip r:embed="rId3" cstate="print">
            <a:extLst>
              <a:ext uri="{28A0092B-C50C-407E-A947-70E740481C1C}">
                <a14:useLocalDpi xmlns:a14="http://schemas.microsoft.com/office/drawing/2010/main" val="0"/>
              </a:ext>
            </a:extLst>
          </a:blip>
          <a:srcRect l="8675" t="8633" r="7544" b="8270"/>
          <a:stretch>
            <a:fillRect/>
          </a:stretch>
        </p:blipFill>
        <p:spPr bwMode="auto">
          <a:xfrm>
            <a:off x="522575" y="94309"/>
            <a:ext cx="1402593" cy="131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写真1）G7伊勢志摩サミッ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94309"/>
            <a:ext cx="2116791" cy="117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2"/>
          <p:cNvSpPr>
            <a:spLocks noGrp="1"/>
          </p:cNvSpPr>
          <p:nvPr>
            <p:ph type="ctrTitle"/>
          </p:nvPr>
        </p:nvSpPr>
        <p:spPr>
          <a:xfrm>
            <a:off x="2123728" y="836712"/>
            <a:ext cx="4392488" cy="576064"/>
          </a:xfrm>
        </p:spPr>
        <p:txBody>
          <a:bodyPr>
            <a:normAutofit fontScale="90000"/>
          </a:bodyPr>
          <a:lstStyle/>
          <a:p>
            <a:r>
              <a:rPr lang="en-US" altLang="ja-JP" sz="3600" dirty="0"/>
              <a:t>Global Health </a:t>
            </a:r>
            <a:r>
              <a:rPr lang="en-US" altLang="ja-JP" sz="3600" dirty="0" smtClean="0"/>
              <a:t/>
            </a:r>
            <a:br>
              <a:rPr lang="en-US" altLang="ja-JP" sz="3600" dirty="0" smtClean="0"/>
            </a:br>
            <a:r>
              <a:rPr lang="en-US" altLang="ja-JP" sz="3600" dirty="0" smtClean="0"/>
              <a:t>and </a:t>
            </a:r>
            <a:r>
              <a:rPr lang="en-US" altLang="ja-JP" sz="3600" dirty="0"/>
              <a:t>Japanese Diplomacy</a:t>
            </a:r>
            <a:r>
              <a:rPr lang="en-US" altLang="ja-JP" dirty="0"/>
              <a:t/>
            </a:r>
            <a:br>
              <a:rPr lang="en-US" altLang="ja-JP" dirty="0"/>
            </a:br>
            <a:endParaRPr kumimoji="1" lang="ja-JP" altLang="en-US" dirty="0"/>
          </a:p>
        </p:txBody>
      </p:sp>
      <p:sp>
        <p:nvSpPr>
          <p:cNvPr id="9" name="スライド番号プレースホルダー 8"/>
          <p:cNvSpPr>
            <a:spLocks noGrp="1"/>
          </p:cNvSpPr>
          <p:nvPr>
            <p:ph type="sldNum" sz="quarter" idx="12"/>
          </p:nvPr>
        </p:nvSpPr>
        <p:spPr/>
        <p:txBody>
          <a:bodyPr/>
          <a:lstStyle/>
          <a:p>
            <a:fld id="{3AD2C73B-2B50-44F5-9986-12DD1A3145DD}" type="slidenum">
              <a:rPr kumimoji="1" lang="ja-JP" altLang="en-US" smtClean="0"/>
              <a:t>4</a:t>
            </a:fld>
            <a:endParaRPr kumimoji="1" lang="ja-JP" altLang="en-US"/>
          </a:p>
        </p:txBody>
      </p:sp>
      <p:sp>
        <p:nvSpPr>
          <p:cNvPr id="10" name="タイトル 1"/>
          <p:cNvSpPr txBox="1">
            <a:spLocks/>
          </p:cNvSpPr>
          <p:nvPr/>
        </p:nvSpPr>
        <p:spPr>
          <a:xfrm>
            <a:off x="353603" y="1521645"/>
            <a:ext cx="8229600"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t>・</a:t>
            </a:r>
            <a:r>
              <a:rPr lang="en-US" altLang="ja-JP" sz="2800" dirty="0" smtClean="0"/>
              <a:t>Our experience to share</a:t>
            </a:r>
            <a:endParaRPr lang="ja-JP" altLang="en-US" sz="2800" dirty="0"/>
          </a:p>
        </p:txBody>
      </p:sp>
      <p:sp>
        <p:nvSpPr>
          <p:cNvPr id="12" name="コンテンツ プレースホルダー 2"/>
          <p:cNvSpPr txBox="1">
            <a:spLocks/>
          </p:cNvSpPr>
          <p:nvPr/>
        </p:nvSpPr>
        <p:spPr>
          <a:xfrm>
            <a:off x="567694" y="1988840"/>
            <a:ext cx="8441913" cy="64807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2000" dirty="0" smtClean="0">
                <a:solidFill>
                  <a:schemeClr val="tx1"/>
                </a:solidFill>
              </a:rPr>
              <a:t>---Established health insurance system to cover all citizens in 1961, good outcome of relatively low costs so far. (One of the examples of universal health coverage)</a:t>
            </a:r>
          </a:p>
          <a:p>
            <a:pPr algn="l"/>
            <a:r>
              <a:rPr lang="en-US" altLang="ja-JP" sz="2000" dirty="0" smtClean="0">
                <a:solidFill>
                  <a:schemeClr val="tx1"/>
                </a:solidFill>
              </a:rPr>
              <a:t>---Example of outcome: Life expectancy(female)  </a:t>
            </a:r>
            <a:endParaRPr lang="ja-JP" altLang="en-US" sz="2000" dirty="0">
              <a:solidFill>
                <a:schemeClr val="tx1"/>
              </a:solidFill>
            </a:endParaRPr>
          </a:p>
        </p:txBody>
      </p:sp>
      <p:sp>
        <p:nvSpPr>
          <p:cNvPr id="14" name="テキスト ボックス 13"/>
          <p:cNvSpPr txBox="1"/>
          <p:nvPr/>
        </p:nvSpPr>
        <p:spPr>
          <a:xfrm>
            <a:off x="-108520" y="3507694"/>
            <a:ext cx="6840760" cy="369332"/>
          </a:xfrm>
          <a:prstGeom prst="rect">
            <a:avLst/>
          </a:prstGeom>
          <a:noFill/>
        </p:spPr>
        <p:txBody>
          <a:bodyPr wrap="square" rtlCol="0">
            <a:spAutoFit/>
          </a:bodyPr>
          <a:lstStyle/>
          <a:p>
            <a:pPr algn="ctr"/>
            <a:r>
              <a:rPr kumimoji="1" lang="en-US" altLang="ja-JP" dirty="0" smtClean="0"/>
              <a:t>Life expectancy of G7 countries 1950-2010</a:t>
            </a:r>
            <a:endParaRPr kumimoji="1" lang="ja-JP" altLang="en-US" dirty="0"/>
          </a:p>
        </p:txBody>
      </p:sp>
      <p:graphicFrame>
        <p:nvGraphicFramePr>
          <p:cNvPr id="15" name="グラフ 14"/>
          <p:cNvGraphicFramePr>
            <a:graphicFrameLocks/>
          </p:cNvGraphicFramePr>
          <p:nvPr>
            <p:extLst>
              <p:ext uri="{D42A27DB-BD31-4B8C-83A1-F6EECF244321}">
                <p14:modId xmlns:p14="http://schemas.microsoft.com/office/powerpoint/2010/main" val="2534519887"/>
              </p:ext>
            </p:extLst>
          </p:nvPr>
        </p:nvGraphicFramePr>
        <p:xfrm>
          <a:off x="1115149" y="3691783"/>
          <a:ext cx="6819502" cy="30963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9167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kantei.go.jp/jp/headline/__icsFiles/artimage/2015/12/28/cj_hl/logo.jpg"/>
          <p:cNvPicPr>
            <a:picLocks noChangeAspect="1" noChangeArrowheads="1"/>
          </p:cNvPicPr>
          <p:nvPr/>
        </p:nvPicPr>
        <p:blipFill>
          <a:blip r:embed="rId3" cstate="print">
            <a:extLst>
              <a:ext uri="{28A0092B-C50C-407E-A947-70E740481C1C}">
                <a14:useLocalDpi xmlns:a14="http://schemas.microsoft.com/office/drawing/2010/main" val="0"/>
              </a:ext>
            </a:extLst>
          </a:blip>
          <a:srcRect l="8675" t="8633" r="7544" b="8270"/>
          <a:stretch>
            <a:fillRect/>
          </a:stretch>
        </p:blipFill>
        <p:spPr bwMode="auto">
          <a:xfrm>
            <a:off x="522575" y="94309"/>
            <a:ext cx="1402593" cy="131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写真1）G7伊勢志摩サミッ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94309"/>
            <a:ext cx="2116791" cy="117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2"/>
          <p:cNvSpPr>
            <a:spLocks noGrp="1"/>
          </p:cNvSpPr>
          <p:nvPr>
            <p:ph type="ctrTitle"/>
          </p:nvPr>
        </p:nvSpPr>
        <p:spPr>
          <a:xfrm>
            <a:off x="2123728" y="836712"/>
            <a:ext cx="4392488" cy="576064"/>
          </a:xfrm>
        </p:spPr>
        <p:txBody>
          <a:bodyPr>
            <a:normAutofit fontScale="90000"/>
          </a:bodyPr>
          <a:lstStyle/>
          <a:p>
            <a:r>
              <a:rPr lang="en-US" altLang="ja-JP" sz="3600" dirty="0"/>
              <a:t>Global Health </a:t>
            </a:r>
            <a:r>
              <a:rPr lang="en-US" altLang="ja-JP" sz="3600" dirty="0" smtClean="0"/>
              <a:t/>
            </a:r>
            <a:br>
              <a:rPr lang="en-US" altLang="ja-JP" sz="3600" dirty="0" smtClean="0"/>
            </a:br>
            <a:r>
              <a:rPr lang="en-US" altLang="ja-JP" sz="3600" dirty="0" smtClean="0"/>
              <a:t>and </a:t>
            </a:r>
            <a:r>
              <a:rPr lang="en-US" altLang="ja-JP" sz="3600" dirty="0"/>
              <a:t>Japanese Diplomacy</a:t>
            </a:r>
            <a:r>
              <a:rPr lang="en-US" altLang="ja-JP" dirty="0"/>
              <a:t/>
            </a:r>
            <a:br>
              <a:rPr lang="en-US" altLang="ja-JP" dirty="0"/>
            </a:br>
            <a:endParaRPr kumimoji="1" lang="ja-JP" altLang="en-US" dirty="0"/>
          </a:p>
        </p:txBody>
      </p:sp>
      <p:sp>
        <p:nvSpPr>
          <p:cNvPr id="9" name="スライド番号プレースホルダー 8"/>
          <p:cNvSpPr>
            <a:spLocks noGrp="1"/>
          </p:cNvSpPr>
          <p:nvPr>
            <p:ph type="sldNum" sz="quarter" idx="12"/>
          </p:nvPr>
        </p:nvSpPr>
        <p:spPr/>
        <p:txBody>
          <a:bodyPr/>
          <a:lstStyle/>
          <a:p>
            <a:fld id="{3AD2C73B-2B50-44F5-9986-12DD1A3145DD}" type="slidenum">
              <a:rPr kumimoji="1" lang="ja-JP" altLang="en-US" smtClean="0"/>
              <a:t>5</a:t>
            </a:fld>
            <a:endParaRPr kumimoji="1" lang="ja-JP" altLang="en-US"/>
          </a:p>
        </p:txBody>
      </p:sp>
      <p:sp>
        <p:nvSpPr>
          <p:cNvPr id="10" name="タイトル 1"/>
          <p:cNvSpPr txBox="1">
            <a:spLocks/>
          </p:cNvSpPr>
          <p:nvPr/>
        </p:nvSpPr>
        <p:spPr>
          <a:xfrm>
            <a:off x="353603" y="1440901"/>
            <a:ext cx="8229600"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t>・</a:t>
            </a:r>
            <a:r>
              <a:rPr lang="en-US" altLang="ja-JP" sz="2800" dirty="0" smtClean="0"/>
              <a:t>Japan has taken up health as its top priority in G7/G8</a:t>
            </a:r>
            <a:endParaRPr lang="ja-JP" altLang="en-US" sz="2800" dirty="0"/>
          </a:p>
        </p:txBody>
      </p:sp>
      <p:graphicFrame>
        <p:nvGraphicFramePr>
          <p:cNvPr id="11" name="コンテンツ プレースホルダー 4"/>
          <p:cNvGraphicFramePr>
            <a:graphicFrameLocks/>
          </p:cNvGraphicFramePr>
          <p:nvPr>
            <p:extLst>
              <p:ext uri="{D42A27DB-BD31-4B8C-83A1-F6EECF244321}">
                <p14:modId xmlns:p14="http://schemas.microsoft.com/office/powerpoint/2010/main" val="4272664449"/>
              </p:ext>
            </p:extLst>
          </p:nvPr>
        </p:nvGraphicFramePr>
        <p:xfrm>
          <a:off x="425611" y="2034186"/>
          <a:ext cx="8157592" cy="4464496"/>
        </p:xfrm>
        <a:graphic>
          <a:graphicData uri="http://schemas.openxmlformats.org/drawingml/2006/table">
            <a:tbl>
              <a:tblPr firstRow="1" bandRow="1">
                <a:tableStyleId>{5940675A-B579-460E-94D1-54222C63F5DA}</a:tableStyleId>
              </a:tblPr>
              <a:tblGrid>
                <a:gridCol w="3322712"/>
                <a:gridCol w="4834880"/>
              </a:tblGrid>
              <a:tr h="1584176">
                <a:tc>
                  <a:txBody>
                    <a:bodyPr/>
                    <a:lstStyle/>
                    <a:p>
                      <a:r>
                        <a:rPr kumimoji="1" lang="en-US" altLang="ja-JP" sz="2400" dirty="0" smtClean="0"/>
                        <a:t>Kyushu-Okinawa (2000)</a:t>
                      </a:r>
                      <a:endParaRPr kumimoji="1" lang="ja-JP" altLang="en-US" sz="2400" dirty="0"/>
                    </a:p>
                  </a:txBody>
                  <a:tcPr/>
                </a:tc>
                <a:tc>
                  <a:txBody>
                    <a:bodyPr/>
                    <a:lstStyle/>
                    <a:p>
                      <a:pPr marL="342900" indent="-342900">
                        <a:buFont typeface="Arial" panose="020B0604020202020204" pitchFamily="34" charset="0"/>
                        <a:buChar char="•"/>
                      </a:pPr>
                      <a:r>
                        <a:rPr kumimoji="1" lang="en-US" altLang="ja-JP" sz="2000" baseline="0" dirty="0" smtClean="0"/>
                        <a:t>Highlighted “infectious diseases”  as the main theme of the G8 for the first time.</a:t>
                      </a:r>
                    </a:p>
                    <a:p>
                      <a:pPr marL="342900" indent="-342900">
                        <a:buFont typeface="Arial" panose="020B0604020202020204" pitchFamily="34" charset="0"/>
                        <a:buChar char="•"/>
                      </a:pPr>
                      <a:r>
                        <a:rPr kumimoji="1" lang="en-US" altLang="ja-JP" sz="2000" baseline="0" dirty="0" smtClean="0"/>
                        <a:t>Paved the way to the establishment of the Global Fund in 2002</a:t>
                      </a:r>
                      <a:endParaRPr kumimoji="1" lang="ja-JP" altLang="en-US" sz="2000" dirty="0"/>
                    </a:p>
                  </a:txBody>
                  <a:tcPr/>
                </a:tc>
              </a:tr>
              <a:tr h="1244446">
                <a:tc>
                  <a:txBody>
                    <a:bodyPr/>
                    <a:lstStyle/>
                    <a:p>
                      <a:r>
                        <a:rPr kumimoji="1" lang="en-US" altLang="ja-JP" sz="2400" dirty="0" smtClean="0"/>
                        <a:t>Hokkaido-</a:t>
                      </a:r>
                      <a:r>
                        <a:rPr kumimoji="1" lang="en-US" altLang="ja-JP" sz="2400" dirty="0" err="1" smtClean="0"/>
                        <a:t>Toyako</a:t>
                      </a:r>
                      <a:r>
                        <a:rPr kumimoji="1" lang="en-US" altLang="ja-JP" sz="2400" baseline="0" dirty="0" smtClean="0"/>
                        <a:t> (2008)</a:t>
                      </a:r>
                      <a:endParaRPr kumimoji="1" lang="ja-JP" altLang="en-US" sz="2400" dirty="0"/>
                    </a:p>
                  </a:txBody>
                  <a:tcPr/>
                </a:tc>
                <a:tc>
                  <a:txBody>
                    <a:bodyPr/>
                    <a:lstStyle/>
                    <a:p>
                      <a:pPr marL="342900" indent="-342900">
                        <a:buFont typeface="Arial" panose="020B0604020202020204" pitchFamily="34" charset="0"/>
                        <a:buChar char="•"/>
                      </a:pPr>
                      <a:r>
                        <a:rPr kumimoji="1" lang="en-US" altLang="ja-JP" sz="2400" baseline="0" dirty="0" smtClean="0"/>
                        <a:t>Highlighted the importance of Health System Strengthening</a:t>
                      </a:r>
                      <a:endParaRPr kumimoji="1" lang="ja-JP" altLang="en-US" sz="2400" dirty="0"/>
                    </a:p>
                  </a:txBody>
                  <a:tcPr/>
                </a:tc>
              </a:tr>
              <a:tr h="1635874">
                <a:tc>
                  <a:txBody>
                    <a:bodyPr/>
                    <a:lstStyle/>
                    <a:p>
                      <a:r>
                        <a:rPr kumimoji="1" lang="en-US" altLang="ja-JP" sz="2400" dirty="0" err="1" smtClean="0"/>
                        <a:t>Ise-Shima</a:t>
                      </a:r>
                      <a:r>
                        <a:rPr kumimoji="1" lang="en-US" altLang="ja-JP" sz="2400" dirty="0" smtClean="0"/>
                        <a:t>(2016)</a:t>
                      </a:r>
                      <a:endParaRPr kumimoji="1" lang="ja-JP" altLang="en-US" sz="2400" dirty="0"/>
                    </a:p>
                  </a:txBody>
                  <a:tcPr/>
                </a:tc>
                <a:tc>
                  <a:txBody>
                    <a:bodyPr/>
                    <a:lstStyle/>
                    <a:p>
                      <a:pPr marL="342900" indent="-342900">
                        <a:buFont typeface="Arial" panose="020B0604020202020204" pitchFamily="34" charset="0"/>
                        <a:buChar char="•"/>
                      </a:pPr>
                      <a:r>
                        <a:rPr kumimoji="1" lang="en-US" altLang="ja-JP" sz="2400" dirty="0" smtClean="0"/>
                        <a:t>Health</a:t>
                      </a:r>
                      <a:r>
                        <a:rPr kumimoji="1" lang="en-US" altLang="ja-JP" sz="2400" baseline="0" dirty="0" smtClean="0"/>
                        <a:t> emergency (After Ebola)</a:t>
                      </a:r>
                    </a:p>
                    <a:p>
                      <a:pPr marL="342900" indent="-342900">
                        <a:buFont typeface="Arial" panose="020B0604020202020204" pitchFamily="34" charset="0"/>
                        <a:buChar char="•"/>
                      </a:pPr>
                      <a:r>
                        <a:rPr kumimoji="1" lang="en-US" altLang="ja-JP" sz="2400" baseline="0" dirty="0" smtClean="0"/>
                        <a:t>UHC (SDGs)</a:t>
                      </a:r>
                    </a:p>
                    <a:p>
                      <a:pPr marL="342900" indent="-342900">
                        <a:buFont typeface="Arial" panose="020B0604020202020204" pitchFamily="34" charset="0"/>
                        <a:buChar char="•"/>
                      </a:pPr>
                      <a:r>
                        <a:rPr kumimoji="1" lang="en-US" altLang="ja-JP" sz="2400" baseline="0" dirty="0" smtClean="0"/>
                        <a:t>AMR</a:t>
                      </a:r>
                      <a:endParaRPr kumimoji="1" lang="ja-JP" altLang="en-US" sz="2400" dirty="0"/>
                    </a:p>
                  </a:txBody>
                  <a:tcPr/>
                </a:tc>
              </a:tr>
            </a:tbl>
          </a:graphicData>
        </a:graphic>
      </p:graphicFrame>
      <p:pic>
        <p:nvPicPr>
          <p:cNvPr id="16" name="Picture 2" descr="log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19" y="2708920"/>
            <a:ext cx="913594" cy="8603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サミットロゴマーク採用作品"/>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6160" y="3645024"/>
            <a:ext cx="811249"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
          <p:cNvPicPr>
            <a:picLocks noChangeAspect="1"/>
          </p:cNvPicPr>
          <p:nvPr/>
        </p:nvPicPr>
        <p:blipFill>
          <a:blip r:embed="rId7"/>
          <a:stretch>
            <a:fillRect/>
          </a:stretch>
        </p:blipFill>
        <p:spPr>
          <a:xfrm>
            <a:off x="547976" y="5229200"/>
            <a:ext cx="1196960" cy="1129600"/>
          </a:xfrm>
          <a:prstGeom prst="rect">
            <a:avLst/>
          </a:prstGeom>
        </p:spPr>
      </p:pic>
    </p:spTree>
    <p:extLst>
      <p:ext uri="{BB962C8B-B14F-4D97-AF65-F5344CB8AC3E}">
        <p14:creationId xmlns:p14="http://schemas.microsoft.com/office/powerpoint/2010/main" val="1351495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hidden="1"/>
          <p:cNvGraphicFramePr>
            <a:graphicFrameLocks noChangeAspect="1"/>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4164"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9" name="グループ化 2"/>
          <p:cNvGrpSpPr>
            <a:grpSpLocks/>
          </p:cNvGrpSpPr>
          <p:nvPr/>
        </p:nvGrpSpPr>
        <p:grpSpPr bwMode="auto">
          <a:xfrm>
            <a:off x="7723" y="0"/>
            <a:ext cx="8882063" cy="950099"/>
            <a:chOff x="36131" y="-291808"/>
            <a:chExt cx="8882063" cy="1061746"/>
          </a:xfrm>
        </p:grpSpPr>
        <p:sp>
          <p:nvSpPr>
            <p:cNvPr id="30" name="Text Box 3"/>
            <p:cNvSpPr txBox="1">
              <a:spLocks noChangeArrowheads="1"/>
            </p:cNvSpPr>
            <p:nvPr/>
          </p:nvSpPr>
          <p:spPr bwMode="auto">
            <a:xfrm>
              <a:off x="36131" y="-291808"/>
              <a:ext cx="8882063" cy="897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ea typeface="ＭＳ Ｐゴシック" charset="-128"/>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ea typeface="ＭＳ Ｐゴシック" charset="-128"/>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ea typeface="ＭＳ Ｐゴシック" charset="-128"/>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9pPr>
            </a:lstStyle>
            <a:p>
              <a:pPr algn="ctr" eaLnBrk="1">
                <a:spcAft>
                  <a:spcPct val="0"/>
                </a:spcAft>
              </a:pPr>
              <a:r>
                <a:rPr lang="en-US" altLang="ja-JP" b="1" dirty="0" smtClean="0">
                  <a:latin typeface="Calibri" pitchFamily="34" charset="0"/>
                </a:rPr>
                <a:t>Key Milestones</a:t>
              </a:r>
              <a:endParaRPr lang="en-US" altLang="ja-JP" b="1" dirty="0">
                <a:latin typeface="Calibri" pitchFamily="34" charset="0"/>
              </a:endParaRPr>
            </a:p>
          </p:txBody>
        </p:sp>
        <p:pic>
          <p:nvPicPr>
            <p:cNvPr id="31" name="Picture 2" descr="http://www.kantei.go.jp/jp/headline/__icsFiles/artimage/2015/12/28/cj_hl/logo.jpg"/>
            <p:cNvPicPr>
              <a:picLocks noChangeAspect="1" noChangeArrowheads="1"/>
            </p:cNvPicPr>
            <p:nvPr/>
          </p:nvPicPr>
          <p:blipFill>
            <a:blip r:embed="rId7">
              <a:extLst>
                <a:ext uri="{28A0092B-C50C-407E-A947-70E740481C1C}">
                  <a14:useLocalDpi xmlns:a14="http://schemas.microsoft.com/office/drawing/2010/main" val="0"/>
                </a:ext>
              </a:extLst>
            </a:blip>
            <a:srcRect l="8675" t="8633" r="7544" b="8270"/>
            <a:stretch>
              <a:fillRect/>
            </a:stretch>
          </p:blipFill>
          <p:spPr bwMode="auto">
            <a:xfrm>
              <a:off x="1390650" y="0"/>
              <a:ext cx="7334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写真1）G7伊勢志摩サミッ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44450"/>
              <a:ext cx="11303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正方形/長方形 5"/>
          <p:cNvSpPr/>
          <p:nvPr/>
        </p:nvSpPr>
        <p:spPr>
          <a:xfrm>
            <a:off x="755279" y="1062314"/>
            <a:ext cx="7355609" cy="710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u="sng" dirty="0" smtClean="0">
                <a:solidFill>
                  <a:schemeClr val="tx1"/>
                </a:solidFill>
              </a:rPr>
              <a:t>September 2015 </a:t>
            </a:r>
            <a:r>
              <a:rPr kumimoji="1" lang="en-US" altLang="ja-JP" dirty="0" smtClean="0">
                <a:solidFill>
                  <a:schemeClr val="tx1"/>
                </a:solidFill>
              </a:rPr>
              <a:t>   UN General Assembly  Side Event </a:t>
            </a:r>
          </a:p>
          <a:p>
            <a:pPr algn="ctr"/>
            <a:r>
              <a:rPr kumimoji="1" lang="en-US" altLang="ja-JP" sz="2000" b="1" dirty="0" smtClean="0">
                <a:solidFill>
                  <a:schemeClr val="tx1"/>
                </a:solidFill>
              </a:rPr>
              <a:t>“The Path towards Universal Health Coverage”</a:t>
            </a:r>
            <a:endParaRPr kumimoji="1" lang="ja-JP" altLang="en-US" sz="2000" b="1" dirty="0">
              <a:solidFill>
                <a:schemeClr val="tx1"/>
              </a:solidFill>
            </a:endParaRPr>
          </a:p>
        </p:txBody>
      </p:sp>
      <p:pic>
        <p:nvPicPr>
          <p:cNvPr id="4102" name="Picture 6" descr="本欄に画像を表示"/>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2060848"/>
            <a:ext cx="4608512" cy="2957177"/>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3284984"/>
            <a:ext cx="2808312" cy="3441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92902" y="5157192"/>
            <a:ext cx="5389844" cy="1569660"/>
          </a:xfrm>
          <a:prstGeom prst="rect">
            <a:avLst/>
          </a:prstGeom>
          <a:noFill/>
        </p:spPr>
        <p:txBody>
          <a:bodyPr wrap="square" rtlCol="0">
            <a:spAutoFit/>
          </a:bodyPr>
          <a:lstStyle/>
          <a:p>
            <a:r>
              <a:rPr lang="en-US" altLang="ja-JP" sz="1200" i="1" dirty="0" smtClean="0"/>
              <a:t>“</a:t>
            </a:r>
            <a:r>
              <a:rPr lang="en-US" altLang="ja-JP" sz="1200" i="1" dirty="0"/>
              <a:t>I emphasize here </a:t>
            </a:r>
            <a:r>
              <a:rPr lang="en-US" altLang="ja-JP" sz="1200" b="1" i="1" dirty="0"/>
              <a:t>the need to bring together expertise and resources from</a:t>
            </a:r>
          </a:p>
          <a:p>
            <a:r>
              <a:rPr lang="en-US" altLang="ja-JP" sz="1200" b="1" i="1" dirty="0"/>
              <a:t>donor countries, the international organizations including WHO, the Global Fund and </a:t>
            </a:r>
            <a:r>
              <a:rPr lang="en-US" altLang="ja-JP" sz="1200" b="1" i="1" dirty="0" smtClean="0"/>
              <a:t>World</a:t>
            </a:r>
            <a:r>
              <a:rPr lang="ja-JP" altLang="en-US" sz="1200" b="1" i="1" dirty="0"/>
              <a:t> </a:t>
            </a:r>
            <a:r>
              <a:rPr lang="en-US" altLang="ja-JP" sz="1200" b="1" i="1" dirty="0" smtClean="0"/>
              <a:t>Bank</a:t>
            </a:r>
            <a:r>
              <a:rPr lang="en-US" altLang="ja-JP" sz="1200" b="1" i="1" dirty="0"/>
              <a:t>, and the private sector</a:t>
            </a:r>
            <a:r>
              <a:rPr lang="en-US" altLang="ja-JP" sz="1200" i="1" dirty="0"/>
              <a:t> to establish an international alliance to support </a:t>
            </a:r>
            <a:r>
              <a:rPr lang="en-US" altLang="ja-JP" sz="1200" i="1" dirty="0" smtClean="0"/>
              <a:t>developing countries </a:t>
            </a:r>
            <a:r>
              <a:rPr lang="en-US" altLang="ja-JP" sz="1200" i="1" dirty="0"/>
              <a:t>to achieve stronger health systems. I hope </a:t>
            </a:r>
            <a:r>
              <a:rPr lang="en-US" altLang="ja-JP" sz="1200" i="1" dirty="0" smtClean="0"/>
              <a:t>that today’s </a:t>
            </a:r>
            <a:r>
              <a:rPr lang="en-US" altLang="ja-JP" sz="1200" i="1" dirty="0"/>
              <a:t>event will </a:t>
            </a:r>
            <a:r>
              <a:rPr lang="en-US" altLang="ja-JP" sz="1200" b="1" i="1" dirty="0"/>
              <a:t>become </a:t>
            </a:r>
            <a:r>
              <a:rPr lang="en-US" altLang="ja-JP" sz="1200" b="1" i="1" dirty="0" smtClean="0"/>
              <a:t>an important </a:t>
            </a:r>
            <a:r>
              <a:rPr lang="en-US" altLang="ja-JP" sz="1200" b="1" i="1" dirty="0"/>
              <a:t>step forward on the road to promote </a:t>
            </a:r>
            <a:r>
              <a:rPr lang="en-US" altLang="ja-JP" sz="1200" b="1" i="1" dirty="0" smtClean="0"/>
              <a:t>the formation </a:t>
            </a:r>
            <a:r>
              <a:rPr lang="en-US" altLang="ja-JP" sz="1200" b="1" i="1" dirty="0"/>
              <a:t>of such an alliance to </a:t>
            </a:r>
            <a:r>
              <a:rPr lang="en-US" altLang="ja-JP" sz="1200" b="1" i="1" dirty="0" smtClean="0"/>
              <a:t>strengthen health </a:t>
            </a:r>
            <a:r>
              <a:rPr lang="en-US" altLang="ja-JP" sz="1200" b="1" i="1" dirty="0"/>
              <a:t>systems towards the </a:t>
            </a:r>
            <a:r>
              <a:rPr lang="en-US" altLang="ja-JP" sz="1200" b="1" i="1" dirty="0" smtClean="0"/>
              <a:t>ultimate goal </a:t>
            </a:r>
            <a:r>
              <a:rPr lang="en-US" altLang="ja-JP" sz="1200" b="1" i="1" dirty="0"/>
              <a:t>of achieving UHC</a:t>
            </a:r>
            <a:r>
              <a:rPr lang="en-US" altLang="ja-JP" sz="1200" i="1" dirty="0"/>
              <a:t>. Japan is ready to lead this </a:t>
            </a:r>
            <a:r>
              <a:rPr lang="en-US" altLang="ja-JP" sz="1200" i="1" dirty="0" smtClean="0"/>
              <a:t>global discussion.”</a:t>
            </a:r>
          </a:p>
          <a:p>
            <a:r>
              <a:rPr kumimoji="1" lang="en-US" altLang="ja-JP" sz="1200" b="1" dirty="0" smtClean="0">
                <a:solidFill>
                  <a:schemeClr val="accent1"/>
                </a:solidFill>
              </a:rPr>
              <a:t>  ---</a:t>
            </a:r>
            <a:r>
              <a:rPr kumimoji="1" lang="en-US" altLang="ja-JP" sz="1200" b="1" u="sng" dirty="0" smtClean="0">
                <a:solidFill>
                  <a:schemeClr val="accent1"/>
                </a:solidFill>
              </a:rPr>
              <a:t>Statement by Prime Minister Abe, on the occasion of the UNGA side event</a:t>
            </a:r>
            <a:endParaRPr kumimoji="1" lang="ja-JP" altLang="en-US" sz="1200" b="1" u="sng" dirty="0">
              <a:solidFill>
                <a:schemeClr val="accent1"/>
              </a:solidFill>
            </a:endParaRPr>
          </a:p>
        </p:txBody>
      </p:sp>
      <p:sp>
        <p:nvSpPr>
          <p:cNvPr id="9" name="テキスト ボックス 8"/>
          <p:cNvSpPr txBox="1"/>
          <p:nvPr/>
        </p:nvSpPr>
        <p:spPr>
          <a:xfrm>
            <a:off x="5900607" y="2420888"/>
            <a:ext cx="2847857" cy="738664"/>
          </a:xfrm>
          <a:prstGeom prst="rect">
            <a:avLst/>
          </a:prstGeom>
          <a:noFill/>
        </p:spPr>
        <p:txBody>
          <a:bodyPr wrap="square" rtlCol="0">
            <a:spAutoFit/>
          </a:bodyPr>
          <a:lstStyle/>
          <a:p>
            <a:r>
              <a:rPr kumimoji="1" lang="en-US" altLang="ja-JP" sz="1400" dirty="0" smtClean="0"/>
              <a:t>Japan’s global health policy: </a:t>
            </a:r>
          </a:p>
          <a:p>
            <a:r>
              <a:rPr kumimoji="1" lang="en-US" altLang="ja-JP" sz="1400" b="1" dirty="0" smtClean="0"/>
              <a:t>“Basic Design for Peace and Health” </a:t>
            </a:r>
            <a:r>
              <a:rPr kumimoji="1" lang="en-US" altLang="ja-JP" sz="1400" dirty="0" smtClean="0"/>
              <a:t>published in Sep. 2015 </a:t>
            </a:r>
            <a:endParaRPr kumimoji="1" lang="ja-JP" altLang="en-US" sz="1400" dirty="0"/>
          </a:p>
        </p:txBody>
      </p:sp>
      <p:sp>
        <p:nvSpPr>
          <p:cNvPr id="10" name="テキスト ボックス 9"/>
          <p:cNvSpPr txBox="1"/>
          <p:nvPr/>
        </p:nvSpPr>
        <p:spPr>
          <a:xfrm>
            <a:off x="2483768" y="692983"/>
            <a:ext cx="4032448" cy="369332"/>
          </a:xfrm>
          <a:prstGeom prst="rect">
            <a:avLst/>
          </a:prstGeom>
          <a:noFill/>
        </p:spPr>
        <p:txBody>
          <a:bodyPr wrap="square" rtlCol="0">
            <a:spAutoFit/>
          </a:bodyPr>
          <a:lstStyle/>
          <a:p>
            <a:r>
              <a:rPr lang="ja-JP" altLang="en-US" dirty="0"/>
              <a:t>～</a:t>
            </a:r>
            <a:r>
              <a:rPr kumimoji="1" lang="en-US" altLang="ja-JP" dirty="0" smtClean="0"/>
              <a:t>Japan’s contributions to UHC 2030</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3AD2C73B-2B50-44F5-9986-12DD1A3145DD}" type="slidenum">
              <a:rPr kumimoji="1" lang="ja-JP" altLang="en-US" smtClean="0"/>
              <a:t>6</a:t>
            </a:fld>
            <a:endParaRPr kumimoji="1" lang="ja-JP" altLang="en-US" dirty="0"/>
          </a:p>
        </p:txBody>
      </p:sp>
      <p:sp>
        <p:nvSpPr>
          <p:cNvPr id="15" name="正方形/長方形 14"/>
          <p:cNvSpPr/>
          <p:nvPr/>
        </p:nvSpPr>
        <p:spPr>
          <a:xfrm>
            <a:off x="5148064" y="1844824"/>
            <a:ext cx="4104456" cy="50405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i="1" dirty="0" smtClean="0">
                <a:solidFill>
                  <a:schemeClr val="tx1"/>
                </a:solidFill>
              </a:rPr>
              <a:t>&lt;Policy framework was consolidated when SDGs adopted&gt;</a:t>
            </a:r>
            <a:endParaRPr kumimoji="1" lang="ja-JP" altLang="en-US" b="1" i="1" dirty="0">
              <a:solidFill>
                <a:schemeClr val="tx1"/>
              </a:solidFill>
            </a:endParaRPr>
          </a:p>
        </p:txBody>
      </p:sp>
    </p:spTree>
    <p:extLst>
      <p:ext uri="{BB962C8B-B14F-4D97-AF65-F5344CB8AC3E}">
        <p14:creationId xmlns:p14="http://schemas.microsoft.com/office/powerpoint/2010/main" val="948156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hidden="1"/>
          <p:cNvGraphicFramePr>
            <a:graphicFrameLocks noChangeAspect="1"/>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6210"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9" name="グループ化 2"/>
          <p:cNvGrpSpPr>
            <a:grpSpLocks/>
          </p:cNvGrpSpPr>
          <p:nvPr/>
        </p:nvGrpSpPr>
        <p:grpSpPr bwMode="auto">
          <a:xfrm>
            <a:off x="10417" y="219216"/>
            <a:ext cx="8882063" cy="730882"/>
            <a:chOff x="38825" y="-46832"/>
            <a:chExt cx="8882063" cy="816770"/>
          </a:xfrm>
        </p:grpSpPr>
        <p:sp>
          <p:nvSpPr>
            <p:cNvPr id="30" name="Text Box 3"/>
            <p:cNvSpPr txBox="1">
              <a:spLocks noChangeArrowheads="1"/>
            </p:cNvSpPr>
            <p:nvPr/>
          </p:nvSpPr>
          <p:spPr bwMode="auto">
            <a:xfrm>
              <a:off x="38825" y="-46832"/>
              <a:ext cx="88820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ea typeface="ＭＳ Ｐゴシック" charset="-128"/>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ea typeface="ＭＳ Ｐゴシック" charset="-128"/>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ea typeface="ＭＳ Ｐゴシック" charset="-128"/>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9pPr>
            </a:lstStyle>
            <a:p>
              <a:pPr algn="ctr" eaLnBrk="1">
                <a:spcAft>
                  <a:spcPct val="0"/>
                </a:spcAft>
              </a:pPr>
              <a:r>
                <a:rPr lang="en-US" altLang="ja-JP" b="1" dirty="0" smtClean="0">
                  <a:latin typeface="Calibri" pitchFamily="34" charset="0"/>
                </a:rPr>
                <a:t>PM Abe’s Article on the Lancet</a:t>
              </a:r>
              <a:endParaRPr lang="en-US" altLang="ja-JP" b="1" dirty="0">
                <a:latin typeface="Calibri" pitchFamily="34" charset="0"/>
              </a:endParaRPr>
            </a:p>
          </p:txBody>
        </p:sp>
        <p:pic>
          <p:nvPicPr>
            <p:cNvPr id="31" name="Picture 2" descr="http://www.kantei.go.jp/jp/headline/__icsFiles/artimage/2015/12/28/cj_hl/logo.jpg"/>
            <p:cNvPicPr>
              <a:picLocks noChangeAspect="1" noChangeArrowheads="1"/>
            </p:cNvPicPr>
            <p:nvPr/>
          </p:nvPicPr>
          <p:blipFill>
            <a:blip r:embed="rId7">
              <a:extLst>
                <a:ext uri="{28A0092B-C50C-407E-A947-70E740481C1C}">
                  <a14:useLocalDpi xmlns:a14="http://schemas.microsoft.com/office/drawing/2010/main" val="0"/>
                </a:ext>
              </a:extLst>
            </a:blip>
            <a:srcRect l="8675" t="8633" r="7544" b="8270"/>
            <a:stretch>
              <a:fillRect/>
            </a:stretch>
          </p:blipFill>
          <p:spPr bwMode="auto">
            <a:xfrm>
              <a:off x="639969" y="0"/>
              <a:ext cx="86409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写真1）G7伊勢志摩サミッ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728" y="44450"/>
              <a:ext cx="128389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正方形/長方形 5"/>
          <p:cNvSpPr/>
          <p:nvPr/>
        </p:nvSpPr>
        <p:spPr>
          <a:xfrm>
            <a:off x="292903" y="980728"/>
            <a:ext cx="810302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“Japan's </a:t>
            </a:r>
            <a:r>
              <a:rPr lang="en-US" altLang="ja-JP" sz="2000" b="1" dirty="0">
                <a:solidFill>
                  <a:schemeClr val="tx1"/>
                </a:solidFill>
              </a:rPr>
              <a:t>vision for a peaceful and healthier </a:t>
            </a:r>
            <a:r>
              <a:rPr lang="en-US" altLang="ja-JP" sz="2000" b="1" dirty="0" smtClean="0">
                <a:solidFill>
                  <a:schemeClr val="tx1"/>
                </a:solidFill>
              </a:rPr>
              <a:t>world”  December 12, 2015 </a:t>
            </a:r>
            <a:r>
              <a:rPr lang="ja-JP" altLang="en-US" sz="2000" b="1" dirty="0" smtClean="0">
                <a:solidFill>
                  <a:schemeClr val="tx1"/>
                </a:solidFill>
              </a:rPr>
              <a:t>　</a:t>
            </a:r>
            <a:endParaRPr kumimoji="1" lang="ja-JP" altLang="en-US" sz="2000" b="1" dirty="0">
              <a:solidFill>
                <a:schemeClr val="tx1"/>
              </a:solidFill>
            </a:endParaRPr>
          </a:p>
        </p:txBody>
      </p:sp>
      <p:sp>
        <p:nvSpPr>
          <p:cNvPr id="8" name="テキスト ボックス 7"/>
          <p:cNvSpPr txBox="1"/>
          <p:nvPr/>
        </p:nvSpPr>
        <p:spPr>
          <a:xfrm>
            <a:off x="4344414" y="1844824"/>
            <a:ext cx="4548066" cy="4708981"/>
          </a:xfrm>
          <a:prstGeom prst="rect">
            <a:avLst/>
          </a:prstGeom>
          <a:noFill/>
        </p:spPr>
        <p:txBody>
          <a:bodyPr wrap="square" rtlCol="0">
            <a:spAutoFit/>
          </a:bodyPr>
          <a:lstStyle/>
          <a:p>
            <a:r>
              <a:rPr lang="en-US" altLang="ja-JP" sz="1250" b="1" dirty="0" smtClean="0"/>
              <a:t>&lt;The main points of the article&gt;</a:t>
            </a:r>
          </a:p>
          <a:p>
            <a:r>
              <a:rPr lang="en-US" altLang="ja-JP" sz="1250" dirty="0" smtClean="0"/>
              <a:t/>
            </a:r>
            <a:br>
              <a:rPr lang="en-US" altLang="ja-JP" sz="1250" dirty="0" smtClean="0"/>
            </a:br>
            <a:r>
              <a:rPr lang="en-US" altLang="ja-JP" sz="1250" dirty="0" smtClean="0">
                <a:latin typeface="ＭＳ 明朝"/>
                <a:ea typeface="ＭＳ 明朝"/>
              </a:rPr>
              <a:t>➣ </a:t>
            </a:r>
            <a:r>
              <a:rPr lang="en-US" altLang="ja-JP" sz="1250" dirty="0" smtClean="0"/>
              <a:t>Japan has been an advocate of human security, which underlies Japan’s policy of Proactive Contribution to Peace, and has taken action in support of this principle. Japan regards health as an indispensable element of human security.</a:t>
            </a:r>
          </a:p>
          <a:p>
            <a:r>
              <a:rPr lang="en-US" altLang="ja-JP" sz="1250" dirty="0" smtClean="0"/>
              <a:t/>
            </a:r>
            <a:br>
              <a:rPr lang="en-US" altLang="ja-JP" sz="1250" dirty="0" smtClean="0"/>
            </a:br>
            <a:r>
              <a:rPr lang="ja-JP" altLang="en-US" sz="1250" dirty="0" smtClean="0">
                <a:latin typeface="ＭＳ 明朝"/>
                <a:ea typeface="ＭＳ 明朝"/>
              </a:rPr>
              <a:t>➣ </a:t>
            </a:r>
            <a:r>
              <a:rPr lang="en-US" altLang="ja-JP" sz="1250" dirty="0" smtClean="0"/>
              <a:t>The 2030 agenda for sustainable development, which was adopted at the United Nations General Assembly this year, includes universal health coverage, to which Japan attached great importance during the negotiation process.</a:t>
            </a:r>
          </a:p>
          <a:p>
            <a:r>
              <a:rPr lang="en-US" altLang="ja-JP" sz="1250" dirty="0" smtClean="0"/>
              <a:t/>
            </a:r>
            <a:br>
              <a:rPr lang="en-US" altLang="ja-JP" sz="1250" dirty="0" smtClean="0"/>
            </a:br>
            <a:r>
              <a:rPr lang="ja-JP" altLang="en-US" sz="1250" dirty="0" smtClean="0">
                <a:latin typeface="ＭＳ 明朝"/>
                <a:ea typeface="ＭＳ 明朝"/>
              </a:rPr>
              <a:t>➣ </a:t>
            </a:r>
            <a:r>
              <a:rPr lang="en-US" altLang="ja-JP" sz="1250" dirty="0" smtClean="0"/>
              <a:t>Japan’s global health priorities are; </a:t>
            </a:r>
            <a:br>
              <a:rPr lang="en-US" altLang="ja-JP" sz="1250" dirty="0" smtClean="0"/>
            </a:br>
            <a:r>
              <a:rPr lang="en-US" altLang="ja-JP" sz="1250" dirty="0" smtClean="0"/>
              <a:t>(i) To construct a global health architecture that can respond to public health crises</a:t>
            </a:r>
            <a:br>
              <a:rPr lang="en-US" altLang="ja-JP" sz="1250" dirty="0" smtClean="0"/>
            </a:br>
            <a:r>
              <a:rPr lang="en-US" altLang="ja-JP" sz="1250" dirty="0" smtClean="0"/>
              <a:t>(ii) To build resilient and sustainable health systems to promote health throughout the life-course, addressing the challenge of antimicrobial resistance. Japan, the world’s fastest-ageing society, is pioneering the challenge of ageing by extending healthy life expectancy while maintaining a sustainable health system, on the basis of a life-course approach for all generations.</a:t>
            </a:r>
          </a:p>
          <a:p>
            <a:r>
              <a:rPr lang="en-US" altLang="ja-JP" sz="1250" dirty="0" smtClean="0"/>
              <a:t/>
            </a:r>
            <a:br>
              <a:rPr lang="en-US" altLang="ja-JP" sz="1250" dirty="0" smtClean="0"/>
            </a:br>
            <a:r>
              <a:rPr lang="ja-JP" altLang="en-US" sz="1250" dirty="0" smtClean="0">
                <a:latin typeface="ＭＳ 明朝"/>
                <a:ea typeface="ＭＳ 明朝"/>
              </a:rPr>
              <a:t>➣ </a:t>
            </a:r>
            <a:r>
              <a:rPr lang="en-US" altLang="ja-JP" sz="1250" dirty="0" smtClean="0"/>
              <a:t>With the G7 presidency in 2016, Japan is determined to contribute further to global health.</a:t>
            </a:r>
            <a:endParaRPr kumimoji="1" lang="ja-JP" altLang="en-US" sz="1250" b="1" dirty="0">
              <a:solidFill>
                <a:schemeClr val="accent1"/>
              </a:solidFill>
            </a:endParaRPr>
          </a:p>
        </p:txBody>
      </p:sp>
      <p:pic>
        <p:nvPicPr>
          <p:cNvPr id="3" name="図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903" y="1611880"/>
            <a:ext cx="3815117" cy="5088779"/>
          </a:xfrm>
          <a:prstGeom prst="rect">
            <a:avLst/>
          </a:prstGeom>
          <a:ln>
            <a:solidFill>
              <a:schemeClr val="tx1"/>
            </a:solidFill>
          </a:ln>
        </p:spPr>
      </p:pic>
      <p:sp>
        <p:nvSpPr>
          <p:cNvPr id="16" name="テキスト ボックス 15"/>
          <p:cNvSpPr txBox="1"/>
          <p:nvPr/>
        </p:nvSpPr>
        <p:spPr>
          <a:xfrm>
            <a:off x="2483768" y="625498"/>
            <a:ext cx="4032448" cy="369332"/>
          </a:xfrm>
          <a:prstGeom prst="rect">
            <a:avLst/>
          </a:prstGeom>
          <a:noFill/>
        </p:spPr>
        <p:txBody>
          <a:bodyPr wrap="square" rtlCol="0">
            <a:spAutoFit/>
          </a:bodyPr>
          <a:lstStyle/>
          <a:p>
            <a:r>
              <a:rPr lang="ja-JP" altLang="en-US" dirty="0"/>
              <a:t>～</a:t>
            </a:r>
            <a:r>
              <a:rPr kumimoji="1" lang="en-US" altLang="ja-JP" dirty="0" smtClean="0"/>
              <a:t>Japan’s contributions to UHC 2030</a:t>
            </a:r>
            <a:r>
              <a:rPr kumimoji="1"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3AD2C73B-2B50-44F5-9986-12DD1A3145DD}" type="slidenum">
              <a:rPr kumimoji="1" lang="ja-JP" altLang="en-US" smtClean="0"/>
              <a:t>7</a:t>
            </a:fld>
            <a:endParaRPr kumimoji="1" lang="ja-JP" altLang="en-US" dirty="0"/>
          </a:p>
        </p:txBody>
      </p:sp>
    </p:spTree>
    <p:extLst>
      <p:ext uri="{BB962C8B-B14F-4D97-AF65-F5344CB8AC3E}">
        <p14:creationId xmlns:p14="http://schemas.microsoft.com/office/powerpoint/2010/main" val="781888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hidden="1"/>
          <p:cNvGraphicFramePr>
            <a:graphicFrameLocks noChangeAspect="1"/>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7223"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9" name="グループ化 2"/>
          <p:cNvGrpSpPr>
            <a:grpSpLocks/>
          </p:cNvGrpSpPr>
          <p:nvPr/>
        </p:nvGrpSpPr>
        <p:grpSpPr bwMode="auto">
          <a:xfrm>
            <a:off x="0" y="219216"/>
            <a:ext cx="8881926" cy="730882"/>
            <a:chOff x="28408" y="-46832"/>
            <a:chExt cx="8881926" cy="816770"/>
          </a:xfrm>
        </p:grpSpPr>
        <p:sp>
          <p:nvSpPr>
            <p:cNvPr id="30" name="Text Box 3"/>
            <p:cNvSpPr txBox="1">
              <a:spLocks noChangeArrowheads="1"/>
            </p:cNvSpPr>
            <p:nvPr/>
          </p:nvSpPr>
          <p:spPr bwMode="auto">
            <a:xfrm>
              <a:off x="28408" y="-46832"/>
              <a:ext cx="8881926"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ea typeface="ＭＳ Ｐゴシック" charset="-128"/>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ea typeface="ＭＳ Ｐゴシック" charset="-128"/>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ea typeface="ＭＳ Ｐゴシック" charset="-128"/>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ＭＳ Ｐゴシック" charset="-128"/>
                </a:defRPr>
              </a:lvl9pPr>
            </a:lstStyle>
            <a:p>
              <a:pPr algn="ctr" eaLnBrk="1">
                <a:spcAft>
                  <a:spcPct val="0"/>
                </a:spcAft>
              </a:pPr>
              <a:r>
                <a:rPr lang="en-US" altLang="ja-JP" b="1" dirty="0" smtClean="0">
                  <a:latin typeface="Calibri" pitchFamily="34" charset="0"/>
                </a:rPr>
                <a:t>UHC Conference in Tokyo</a:t>
              </a:r>
              <a:endParaRPr lang="en-US" altLang="ja-JP" b="1" dirty="0">
                <a:latin typeface="Calibri" pitchFamily="34" charset="0"/>
              </a:endParaRPr>
            </a:p>
          </p:txBody>
        </p:sp>
        <p:pic>
          <p:nvPicPr>
            <p:cNvPr id="31" name="Picture 2" descr="http://www.kantei.go.jp/jp/headline/__icsFiles/artimage/2015/12/28/cj_hl/logo.jpg"/>
            <p:cNvPicPr>
              <a:picLocks noChangeAspect="1" noChangeArrowheads="1"/>
            </p:cNvPicPr>
            <p:nvPr/>
          </p:nvPicPr>
          <p:blipFill>
            <a:blip r:embed="rId7" cstate="print">
              <a:extLst>
                <a:ext uri="{28A0092B-C50C-407E-A947-70E740481C1C}">
                  <a14:useLocalDpi xmlns:a14="http://schemas.microsoft.com/office/drawing/2010/main" val="0"/>
                </a:ext>
              </a:extLst>
            </a:blip>
            <a:srcRect l="8675" t="8633" r="7544" b="8270"/>
            <a:stretch>
              <a:fillRect/>
            </a:stretch>
          </p:blipFill>
          <p:spPr bwMode="auto">
            <a:xfrm>
              <a:off x="855993" y="44450"/>
              <a:ext cx="720079" cy="64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写真1）G7伊勢志摩サミッ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4703" y="44450"/>
              <a:ext cx="115963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正方形/長方形 5"/>
          <p:cNvSpPr/>
          <p:nvPr/>
        </p:nvSpPr>
        <p:spPr>
          <a:xfrm>
            <a:off x="292903" y="980728"/>
            <a:ext cx="8103022"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sng" dirty="0">
                <a:solidFill>
                  <a:schemeClr val="tx1"/>
                </a:solidFill>
              </a:rPr>
              <a:t>Dec</a:t>
            </a:r>
            <a:r>
              <a:rPr kumimoji="1" lang="en-US" altLang="ja-JP" u="sng" dirty="0" smtClean="0">
                <a:solidFill>
                  <a:schemeClr val="tx1"/>
                </a:solidFill>
              </a:rPr>
              <a:t>ember 16, 2015 </a:t>
            </a:r>
            <a:r>
              <a:rPr kumimoji="1" lang="ja-JP" altLang="en-US" dirty="0" smtClean="0">
                <a:solidFill>
                  <a:schemeClr val="tx1"/>
                </a:solidFill>
              </a:rPr>
              <a:t>　　     </a:t>
            </a:r>
            <a:r>
              <a:rPr kumimoji="1" lang="en-US" altLang="ja-JP" dirty="0" smtClean="0">
                <a:solidFill>
                  <a:schemeClr val="tx1"/>
                </a:solidFill>
              </a:rPr>
              <a:t>Japan hosted an </a:t>
            </a:r>
            <a:r>
              <a:rPr lang="en-US" altLang="ja-JP" dirty="0">
                <a:solidFill>
                  <a:schemeClr val="tx1"/>
                </a:solidFill>
              </a:rPr>
              <a:t>i</a:t>
            </a:r>
            <a:r>
              <a:rPr lang="en-US" altLang="ja-JP" dirty="0" smtClean="0">
                <a:solidFill>
                  <a:schemeClr val="tx1"/>
                </a:solidFill>
              </a:rPr>
              <a:t>nternational conference </a:t>
            </a:r>
          </a:p>
          <a:p>
            <a:pPr algn="ctr"/>
            <a:r>
              <a:rPr lang="en-US" altLang="ja-JP" b="1" dirty="0" smtClean="0">
                <a:solidFill>
                  <a:schemeClr val="tx1"/>
                </a:solidFill>
              </a:rPr>
              <a:t>“</a:t>
            </a:r>
            <a:r>
              <a:rPr lang="en-US" altLang="ja-JP" b="1" dirty="0">
                <a:solidFill>
                  <a:schemeClr val="tx1"/>
                </a:solidFill>
              </a:rPr>
              <a:t>Universal Health Coverage in the New Development Era</a:t>
            </a:r>
            <a:r>
              <a:rPr lang="en-US" altLang="ja-JP" b="1" dirty="0" smtClean="0">
                <a:solidFill>
                  <a:schemeClr val="tx1"/>
                </a:solidFill>
              </a:rPr>
              <a:t>:</a:t>
            </a:r>
          </a:p>
          <a:p>
            <a:pPr algn="ctr"/>
            <a:r>
              <a:rPr lang="en-US" altLang="ja-JP" b="1" dirty="0" smtClean="0">
                <a:solidFill>
                  <a:schemeClr val="tx1"/>
                </a:solidFill>
              </a:rPr>
              <a:t> </a:t>
            </a:r>
            <a:r>
              <a:rPr lang="en-US" altLang="ja-JP" b="1" dirty="0">
                <a:solidFill>
                  <a:schemeClr val="tx1"/>
                </a:solidFill>
              </a:rPr>
              <a:t>Towards Building Resilient and Sustainable Health Systems</a:t>
            </a:r>
            <a:r>
              <a:rPr lang="en-US" altLang="ja-JP" b="1" dirty="0" smtClean="0">
                <a:solidFill>
                  <a:schemeClr val="tx1"/>
                </a:solidFill>
              </a:rPr>
              <a:t>”</a:t>
            </a:r>
            <a:r>
              <a:rPr lang="ja-JP" altLang="en-US" b="1" dirty="0" smtClean="0">
                <a:solidFill>
                  <a:schemeClr val="tx1"/>
                </a:solidFill>
              </a:rPr>
              <a:t>　</a:t>
            </a:r>
            <a:endParaRPr kumimoji="1" lang="ja-JP" altLang="en-US" b="1" dirty="0">
              <a:solidFill>
                <a:schemeClr val="tx1"/>
              </a:solidFill>
            </a:endParaRPr>
          </a:p>
        </p:txBody>
      </p:sp>
      <p:sp>
        <p:nvSpPr>
          <p:cNvPr id="8" name="テキスト ボックス 7"/>
          <p:cNvSpPr txBox="1"/>
          <p:nvPr/>
        </p:nvSpPr>
        <p:spPr>
          <a:xfrm>
            <a:off x="179512" y="5214359"/>
            <a:ext cx="8712968" cy="1569660"/>
          </a:xfrm>
          <a:prstGeom prst="rect">
            <a:avLst/>
          </a:prstGeom>
          <a:noFill/>
        </p:spPr>
        <p:txBody>
          <a:bodyPr wrap="square" rtlCol="0">
            <a:spAutoFit/>
          </a:bodyPr>
          <a:lstStyle/>
          <a:p>
            <a:r>
              <a:rPr lang="en-US" altLang="ja-JP" sz="1200" i="1" dirty="0" smtClean="0"/>
              <a:t>“</a:t>
            </a:r>
            <a:r>
              <a:rPr lang="en-US" altLang="ja-JP" sz="1200" b="1" i="1" dirty="0"/>
              <a:t>The 2030 Agenda</a:t>
            </a:r>
            <a:r>
              <a:rPr lang="en-US" altLang="ja-JP" sz="1200" i="1" dirty="0"/>
              <a:t> includes numerous health related targets to be achieved </a:t>
            </a:r>
            <a:r>
              <a:rPr lang="en-US" altLang="ja-JP" sz="1200" b="1" i="1" dirty="0"/>
              <a:t>including the achievement of Universal Health Coverage (</a:t>
            </a:r>
            <a:r>
              <a:rPr lang="en-US" altLang="ja-JP" sz="1200" b="1" i="1" dirty="0" smtClean="0"/>
              <a:t>UHC) which </a:t>
            </a:r>
            <a:r>
              <a:rPr lang="en-US" altLang="ja-JP" sz="1200" b="1" i="1" dirty="0"/>
              <a:t>Japan has long been </a:t>
            </a:r>
            <a:r>
              <a:rPr lang="en-US" altLang="ja-JP" sz="1200" b="1" i="1" dirty="0" smtClean="0"/>
              <a:t>promoting</a:t>
            </a:r>
            <a:r>
              <a:rPr lang="en-US" altLang="ja-JP" sz="1200" i="1" dirty="0" smtClean="0"/>
              <a:t> as </a:t>
            </a:r>
            <a:r>
              <a:rPr lang="en-US" altLang="ja-JP" sz="1200" i="1" dirty="0"/>
              <a:t>well as a wide range of countermeasures against diseases including infectious diseases. Next year, Japan will be the first country to assume the G7 Presidency after the adoption of the new </a:t>
            </a:r>
            <a:r>
              <a:rPr lang="en-US" altLang="ja-JP" sz="1200" i="1" dirty="0" smtClean="0"/>
              <a:t>Agenda……</a:t>
            </a:r>
            <a:r>
              <a:rPr lang="en-US" altLang="ja-JP" sz="1200" b="1" i="1" dirty="0" smtClean="0">
                <a:solidFill>
                  <a:srgbClr val="FF0000"/>
                </a:solidFill>
              </a:rPr>
              <a:t>I </a:t>
            </a:r>
            <a:r>
              <a:rPr lang="en-US" altLang="ja-JP" sz="1200" b="1" i="1" dirty="0">
                <a:solidFill>
                  <a:srgbClr val="FF0000"/>
                </a:solidFill>
              </a:rPr>
              <a:t>intend to take up health as a priority agenda at the G7 </a:t>
            </a:r>
            <a:r>
              <a:rPr lang="en-US" altLang="ja-JP" sz="1200" b="1" i="1" dirty="0" err="1">
                <a:solidFill>
                  <a:srgbClr val="FF0000"/>
                </a:solidFill>
              </a:rPr>
              <a:t>Ise</a:t>
            </a:r>
            <a:r>
              <a:rPr lang="en-US" altLang="ja-JP" sz="1200" b="1" i="1" dirty="0">
                <a:solidFill>
                  <a:srgbClr val="FF0000"/>
                </a:solidFill>
              </a:rPr>
              <a:t> </a:t>
            </a:r>
            <a:r>
              <a:rPr lang="en-US" altLang="ja-JP" sz="1200" b="1" i="1" dirty="0" err="1">
                <a:solidFill>
                  <a:srgbClr val="FF0000"/>
                </a:solidFill>
              </a:rPr>
              <a:t>Shima</a:t>
            </a:r>
            <a:r>
              <a:rPr lang="en-US" altLang="ja-JP" sz="1200" b="1" i="1" dirty="0">
                <a:solidFill>
                  <a:srgbClr val="FF0000"/>
                </a:solidFill>
              </a:rPr>
              <a:t> summit</a:t>
            </a:r>
            <a:r>
              <a:rPr lang="en-US" altLang="ja-JP" sz="1200" i="1" dirty="0"/>
              <a:t>, and I would like to lead the discussion on the health challenges that the world faces in close cooperation with the other G7 countries. </a:t>
            </a:r>
            <a:r>
              <a:rPr lang="en-US" altLang="ja-JP" sz="1200" i="1" dirty="0" smtClean="0"/>
              <a:t>…… </a:t>
            </a:r>
            <a:r>
              <a:rPr lang="en-US" altLang="ja-JP" sz="1200" b="1" i="1" dirty="0" smtClean="0"/>
              <a:t>To </a:t>
            </a:r>
            <a:r>
              <a:rPr lang="en-US" altLang="ja-JP" sz="1200" b="1" i="1" dirty="0"/>
              <a:t>develop such health systems in accordance with the unique circumstances </a:t>
            </a:r>
            <a:r>
              <a:rPr lang="en-US" altLang="ja-JP" sz="1200" i="1" dirty="0"/>
              <a:t>of each respective country, </a:t>
            </a:r>
            <a:r>
              <a:rPr lang="en-US" altLang="ja-JP" sz="1200" b="1" i="1" dirty="0"/>
              <a:t>strong political will, clear plans, and the mobilization of adequate financial and human resources on a global scale</a:t>
            </a:r>
            <a:r>
              <a:rPr lang="en-US" altLang="ja-JP" sz="1200" i="1" dirty="0"/>
              <a:t> including among developing countries are indispensable. </a:t>
            </a:r>
            <a:r>
              <a:rPr lang="en-US" altLang="ja-JP" sz="1200" b="1" i="1" dirty="0">
                <a:solidFill>
                  <a:srgbClr val="FF0000"/>
                </a:solidFill>
              </a:rPr>
              <a:t>It is also important that relevant international organizations and donors share a common vision and strengthen their collaboration</a:t>
            </a:r>
            <a:r>
              <a:rPr lang="en-US" altLang="ja-JP" sz="1200" i="1" dirty="0" smtClean="0">
                <a:solidFill>
                  <a:srgbClr val="FF0000"/>
                </a:solidFill>
              </a:rPr>
              <a:t>.”  </a:t>
            </a:r>
            <a:r>
              <a:rPr kumimoji="1" lang="en-US" altLang="ja-JP" sz="1200" b="1" dirty="0" smtClean="0">
                <a:solidFill>
                  <a:schemeClr val="accent1"/>
                </a:solidFill>
              </a:rPr>
              <a:t>---Statement by Prime Minister Abe, on the occasion of the UHC conference</a:t>
            </a:r>
            <a:endParaRPr kumimoji="1" lang="ja-JP" altLang="en-US" sz="1200" b="1" dirty="0">
              <a:solidFill>
                <a:schemeClr val="accent1"/>
              </a:solidFill>
            </a:endParaRPr>
          </a:p>
        </p:txBody>
      </p:sp>
      <p:pic>
        <p:nvPicPr>
          <p:cNvPr id="6150" name="Picture 6" descr="A picture is display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0895" y="2924945"/>
            <a:ext cx="3371465" cy="2227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 picture is display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882" y="2204864"/>
            <a:ext cx="4093134" cy="274419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499792" y="639864"/>
            <a:ext cx="4032448" cy="369332"/>
          </a:xfrm>
          <a:prstGeom prst="rect">
            <a:avLst/>
          </a:prstGeom>
          <a:noFill/>
        </p:spPr>
        <p:txBody>
          <a:bodyPr wrap="square" rtlCol="0">
            <a:spAutoFit/>
          </a:bodyPr>
          <a:lstStyle/>
          <a:p>
            <a:r>
              <a:rPr lang="ja-JP" altLang="en-US" dirty="0"/>
              <a:t>～</a:t>
            </a:r>
            <a:r>
              <a:rPr kumimoji="1" lang="en-US" altLang="ja-JP" dirty="0" smtClean="0"/>
              <a:t>Japan’s contributions to UHC 2030</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3AD2C73B-2B50-44F5-9986-12DD1A3145DD}" type="slidenum">
              <a:rPr kumimoji="1" lang="ja-JP" altLang="en-US" smtClean="0"/>
              <a:t>8</a:t>
            </a:fld>
            <a:endParaRPr kumimoji="1" lang="ja-JP" altLang="en-US"/>
          </a:p>
        </p:txBody>
      </p:sp>
    </p:spTree>
    <p:extLst>
      <p:ext uri="{BB962C8B-B14F-4D97-AF65-F5344CB8AC3E}">
        <p14:creationId xmlns:p14="http://schemas.microsoft.com/office/powerpoint/2010/main" val="202325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kantei.go.jp/jp/headline/__icsFiles/artimage/2015/12/28/cj_hl/logo.jpg"/>
          <p:cNvPicPr>
            <a:picLocks noChangeAspect="1" noChangeArrowheads="1"/>
          </p:cNvPicPr>
          <p:nvPr/>
        </p:nvPicPr>
        <p:blipFill>
          <a:blip r:embed="rId3" cstate="print">
            <a:extLst>
              <a:ext uri="{28A0092B-C50C-407E-A947-70E740481C1C}">
                <a14:useLocalDpi xmlns:a14="http://schemas.microsoft.com/office/drawing/2010/main" val="0"/>
              </a:ext>
            </a:extLst>
          </a:blip>
          <a:srcRect l="8675" t="8633" r="7544" b="8270"/>
          <a:stretch>
            <a:fillRect/>
          </a:stretch>
        </p:blipFill>
        <p:spPr bwMode="auto">
          <a:xfrm>
            <a:off x="467544" y="238541"/>
            <a:ext cx="792088" cy="74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写真1）G7伊勢志摩サミッ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238542"/>
            <a:ext cx="1250525" cy="74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サブタイトル 1"/>
          <p:cNvSpPr>
            <a:spLocks noGrp="1"/>
          </p:cNvSpPr>
          <p:nvPr>
            <p:ph type="subTitle" idx="1"/>
          </p:nvPr>
        </p:nvSpPr>
        <p:spPr>
          <a:xfrm>
            <a:off x="467544" y="1097360"/>
            <a:ext cx="8091285" cy="5760640"/>
          </a:xfrm>
        </p:spPr>
        <p:txBody>
          <a:bodyPr>
            <a:normAutofit fontScale="47500" lnSpcReduction="20000"/>
          </a:bodyPr>
          <a:lstStyle/>
          <a:p>
            <a:pPr algn="l"/>
            <a:r>
              <a:rPr kumimoji="1" lang="en-US" altLang="ja-JP" sz="3800" i="1" u="sng" dirty="0" smtClean="0">
                <a:solidFill>
                  <a:srgbClr val="00B050"/>
                </a:solidFill>
              </a:rPr>
              <a:t>More than </a:t>
            </a:r>
            <a:r>
              <a:rPr kumimoji="1" lang="ja-JP" altLang="en-US" sz="3800" i="1" u="sng" dirty="0" smtClean="0">
                <a:solidFill>
                  <a:srgbClr val="00B050"/>
                </a:solidFill>
              </a:rPr>
              <a:t>３００ </a:t>
            </a:r>
            <a:r>
              <a:rPr lang="en-US" altLang="ja-JP" sz="3800" i="1" u="sng" dirty="0" smtClean="0">
                <a:solidFill>
                  <a:srgbClr val="00B050"/>
                </a:solidFill>
              </a:rPr>
              <a:t>participants</a:t>
            </a:r>
          </a:p>
          <a:p>
            <a:pPr algn="l"/>
            <a:r>
              <a:rPr kumimoji="1" lang="en-US" altLang="ja-JP" i="1" dirty="0">
                <a:solidFill>
                  <a:schemeClr val="tx1"/>
                </a:solidFill>
              </a:rPr>
              <a:t> </a:t>
            </a:r>
            <a:r>
              <a:rPr kumimoji="1" lang="en-US" altLang="ja-JP" i="1" dirty="0" smtClean="0">
                <a:solidFill>
                  <a:schemeClr val="tx1"/>
                </a:solidFill>
              </a:rPr>
              <a:t>   </a:t>
            </a:r>
            <a:r>
              <a:rPr kumimoji="1" lang="en-US" altLang="ja-JP" sz="3400" i="1" dirty="0" smtClean="0">
                <a:solidFill>
                  <a:schemeClr val="tx1"/>
                </a:solidFill>
              </a:rPr>
              <a:t>-</a:t>
            </a:r>
            <a:r>
              <a:rPr lang="en-US" altLang="ja-JP" sz="3400" b="1" i="1" dirty="0" smtClean="0">
                <a:solidFill>
                  <a:schemeClr val="tx1"/>
                </a:solidFill>
              </a:rPr>
              <a:t>Margaret </a:t>
            </a:r>
            <a:r>
              <a:rPr lang="en-US" altLang="ja-JP" sz="3400" b="1" i="1" dirty="0">
                <a:solidFill>
                  <a:schemeClr val="tx1"/>
                </a:solidFill>
              </a:rPr>
              <a:t>Chan</a:t>
            </a:r>
            <a:r>
              <a:rPr lang="en-US" altLang="ja-JP" sz="3400" i="1" dirty="0">
                <a:solidFill>
                  <a:schemeClr val="tx1"/>
                </a:solidFill>
              </a:rPr>
              <a:t>, Director-General, </a:t>
            </a:r>
            <a:r>
              <a:rPr lang="en-US" altLang="ja-JP" sz="3400" i="1" dirty="0" smtClean="0">
                <a:solidFill>
                  <a:schemeClr val="tx1"/>
                </a:solidFill>
              </a:rPr>
              <a:t>WHO;</a:t>
            </a:r>
          </a:p>
          <a:p>
            <a:pPr algn="l"/>
            <a:r>
              <a:rPr lang="en-US" altLang="ja-JP" sz="3400" i="1" dirty="0">
                <a:solidFill>
                  <a:schemeClr val="tx1"/>
                </a:solidFill>
              </a:rPr>
              <a:t> </a:t>
            </a:r>
            <a:r>
              <a:rPr lang="en-US" altLang="ja-JP" sz="3400" i="1" dirty="0" smtClean="0">
                <a:solidFill>
                  <a:schemeClr val="tx1"/>
                </a:solidFill>
              </a:rPr>
              <a:t>   -</a:t>
            </a:r>
            <a:r>
              <a:rPr lang="en-US" altLang="ja-JP" sz="3400" b="1" i="1" dirty="0" smtClean="0">
                <a:solidFill>
                  <a:schemeClr val="tx1"/>
                </a:solidFill>
              </a:rPr>
              <a:t>Jim </a:t>
            </a:r>
            <a:r>
              <a:rPr lang="en-US" altLang="ja-JP" sz="3400" b="1" i="1" dirty="0">
                <a:solidFill>
                  <a:schemeClr val="tx1"/>
                </a:solidFill>
              </a:rPr>
              <a:t>Yong Kim</a:t>
            </a:r>
            <a:r>
              <a:rPr lang="en-US" altLang="ja-JP" sz="3400" i="1" dirty="0">
                <a:solidFill>
                  <a:schemeClr val="tx1"/>
                </a:solidFill>
              </a:rPr>
              <a:t>, President, World </a:t>
            </a:r>
            <a:r>
              <a:rPr lang="en-US" altLang="ja-JP" sz="3400" i="1" dirty="0" smtClean="0">
                <a:solidFill>
                  <a:schemeClr val="tx1"/>
                </a:solidFill>
              </a:rPr>
              <a:t>Bank</a:t>
            </a:r>
          </a:p>
          <a:p>
            <a:pPr algn="l"/>
            <a:r>
              <a:rPr lang="en-US" altLang="ja-JP" sz="3400" i="1" dirty="0">
                <a:solidFill>
                  <a:schemeClr val="tx1"/>
                </a:solidFill>
              </a:rPr>
              <a:t> </a:t>
            </a:r>
            <a:r>
              <a:rPr lang="en-US" altLang="ja-JP" sz="3400" i="1" dirty="0" smtClean="0">
                <a:solidFill>
                  <a:schemeClr val="tx1"/>
                </a:solidFill>
              </a:rPr>
              <a:t>   -</a:t>
            </a:r>
            <a:r>
              <a:rPr lang="en-US" altLang="ja-JP" sz="3400" b="1" i="1" dirty="0" smtClean="0">
                <a:solidFill>
                  <a:schemeClr val="tx1"/>
                </a:solidFill>
              </a:rPr>
              <a:t>Bill </a:t>
            </a:r>
            <a:r>
              <a:rPr lang="en-US" altLang="ja-JP" sz="3400" b="1" i="1" dirty="0">
                <a:solidFill>
                  <a:schemeClr val="tx1"/>
                </a:solidFill>
              </a:rPr>
              <a:t>Gates</a:t>
            </a:r>
            <a:r>
              <a:rPr lang="en-US" altLang="ja-JP" sz="3400" i="1" dirty="0">
                <a:solidFill>
                  <a:schemeClr val="tx1"/>
                </a:solidFill>
              </a:rPr>
              <a:t>, Co-chair, Bill &amp; Melinda Gates </a:t>
            </a:r>
            <a:r>
              <a:rPr lang="en-US" altLang="ja-JP" sz="3400" i="1" dirty="0" smtClean="0">
                <a:solidFill>
                  <a:schemeClr val="tx1"/>
                </a:solidFill>
              </a:rPr>
              <a:t>Foundation</a:t>
            </a:r>
          </a:p>
          <a:p>
            <a:pPr algn="l"/>
            <a:r>
              <a:rPr lang="en-US" altLang="ja-JP" sz="3400" i="1" dirty="0">
                <a:solidFill>
                  <a:schemeClr val="tx1"/>
                </a:solidFill>
              </a:rPr>
              <a:t> </a:t>
            </a:r>
            <a:r>
              <a:rPr lang="en-US" altLang="ja-JP" sz="3400" i="1" dirty="0" smtClean="0">
                <a:solidFill>
                  <a:schemeClr val="tx1"/>
                </a:solidFill>
              </a:rPr>
              <a:t>   -</a:t>
            </a:r>
            <a:r>
              <a:rPr lang="en-US" altLang="ja-JP" sz="3400" b="1" i="1" dirty="0" err="1" smtClean="0">
                <a:solidFill>
                  <a:schemeClr val="tx1"/>
                </a:solidFill>
              </a:rPr>
              <a:t>Babatunde</a:t>
            </a:r>
            <a:r>
              <a:rPr lang="en-US" altLang="ja-JP" sz="3400" b="1" i="1" dirty="0" smtClean="0">
                <a:solidFill>
                  <a:schemeClr val="tx1"/>
                </a:solidFill>
              </a:rPr>
              <a:t> </a:t>
            </a:r>
            <a:r>
              <a:rPr lang="en-US" altLang="ja-JP" sz="3400" b="1" i="1" dirty="0" err="1">
                <a:solidFill>
                  <a:schemeClr val="tx1"/>
                </a:solidFill>
              </a:rPr>
              <a:t>Osotimehin</a:t>
            </a:r>
            <a:r>
              <a:rPr lang="en-US" altLang="ja-JP" sz="3400" i="1" dirty="0">
                <a:solidFill>
                  <a:schemeClr val="tx1"/>
                </a:solidFill>
              </a:rPr>
              <a:t>, Executive </a:t>
            </a:r>
            <a:r>
              <a:rPr lang="en-US" altLang="ja-JP" sz="3400" i="1" dirty="0" smtClean="0">
                <a:solidFill>
                  <a:schemeClr val="tx1"/>
                </a:solidFill>
              </a:rPr>
              <a:t>Director, UNFPA</a:t>
            </a:r>
          </a:p>
          <a:p>
            <a:pPr algn="l"/>
            <a:r>
              <a:rPr lang="en-US" altLang="ja-JP" sz="3400" i="1" dirty="0">
                <a:solidFill>
                  <a:schemeClr val="tx1"/>
                </a:solidFill>
              </a:rPr>
              <a:t> </a:t>
            </a:r>
            <a:r>
              <a:rPr lang="en-US" altLang="ja-JP" sz="3400" i="1" dirty="0" smtClean="0">
                <a:solidFill>
                  <a:schemeClr val="tx1"/>
                </a:solidFill>
              </a:rPr>
              <a:t>   -</a:t>
            </a:r>
            <a:r>
              <a:rPr lang="en-US" altLang="ja-JP" sz="3400" b="1" i="1" dirty="0">
                <a:solidFill>
                  <a:schemeClr val="tx1"/>
                </a:solidFill>
              </a:rPr>
              <a:t>Mark </a:t>
            </a:r>
            <a:r>
              <a:rPr lang="en-US" altLang="ja-JP" sz="3400" b="1" i="1" dirty="0" err="1">
                <a:solidFill>
                  <a:schemeClr val="tx1"/>
                </a:solidFill>
              </a:rPr>
              <a:t>Dybul</a:t>
            </a:r>
            <a:r>
              <a:rPr lang="en-US" altLang="ja-JP" sz="3400" i="1" dirty="0">
                <a:solidFill>
                  <a:schemeClr val="tx1"/>
                </a:solidFill>
              </a:rPr>
              <a:t>, Executive Director, The Global </a:t>
            </a:r>
            <a:r>
              <a:rPr lang="en-US" altLang="ja-JP" sz="3400" i="1" dirty="0" smtClean="0">
                <a:solidFill>
                  <a:schemeClr val="tx1"/>
                </a:solidFill>
              </a:rPr>
              <a:t>Fund to Fight AIDS, TB and Malaria</a:t>
            </a:r>
          </a:p>
          <a:p>
            <a:pPr algn="l"/>
            <a:r>
              <a:rPr lang="en-US" altLang="ja-JP" sz="3400" i="1" dirty="0">
                <a:solidFill>
                  <a:schemeClr val="tx1"/>
                </a:solidFill>
              </a:rPr>
              <a:t> </a:t>
            </a:r>
            <a:r>
              <a:rPr lang="en-US" altLang="ja-JP" sz="3400" i="1" dirty="0" smtClean="0">
                <a:solidFill>
                  <a:schemeClr val="tx1"/>
                </a:solidFill>
              </a:rPr>
              <a:t>   -</a:t>
            </a:r>
            <a:r>
              <a:rPr lang="en-US" altLang="ja-JP" sz="3400" b="1" i="1" dirty="0" smtClean="0">
                <a:solidFill>
                  <a:schemeClr val="tx1"/>
                </a:solidFill>
              </a:rPr>
              <a:t>Seth </a:t>
            </a:r>
            <a:r>
              <a:rPr lang="en-US" altLang="ja-JP" sz="3400" b="1" i="1" dirty="0">
                <a:solidFill>
                  <a:schemeClr val="tx1"/>
                </a:solidFill>
              </a:rPr>
              <a:t>Berkley</a:t>
            </a:r>
            <a:r>
              <a:rPr lang="en-US" altLang="ja-JP" sz="3400" i="1" dirty="0">
                <a:solidFill>
                  <a:schemeClr val="tx1"/>
                </a:solidFill>
              </a:rPr>
              <a:t>, CEO, </a:t>
            </a:r>
            <a:r>
              <a:rPr lang="en-US" altLang="ja-JP" sz="3400" i="1" dirty="0" err="1">
                <a:solidFill>
                  <a:schemeClr val="tx1"/>
                </a:solidFill>
              </a:rPr>
              <a:t>Gavi</a:t>
            </a:r>
            <a:r>
              <a:rPr lang="en-US" altLang="ja-JP" sz="3400" i="1" dirty="0">
                <a:solidFill>
                  <a:schemeClr val="tx1"/>
                </a:solidFill>
              </a:rPr>
              <a:t>, the Vaccine </a:t>
            </a:r>
            <a:r>
              <a:rPr lang="en-US" altLang="ja-JP" sz="3400" i="1" dirty="0" smtClean="0">
                <a:solidFill>
                  <a:schemeClr val="tx1"/>
                </a:solidFill>
              </a:rPr>
              <a:t>Alliance</a:t>
            </a:r>
          </a:p>
          <a:p>
            <a:pPr algn="l"/>
            <a:r>
              <a:rPr lang="en-US" altLang="ja-JP" sz="3400" i="1" dirty="0">
                <a:solidFill>
                  <a:schemeClr val="tx1"/>
                </a:solidFill>
              </a:rPr>
              <a:t> </a:t>
            </a:r>
            <a:r>
              <a:rPr lang="en-US" altLang="ja-JP" sz="3400" i="1" dirty="0" smtClean="0">
                <a:solidFill>
                  <a:schemeClr val="tx1"/>
                </a:solidFill>
              </a:rPr>
              <a:t>   -</a:t>
            </a:r>
            <a:r>
              <a:rPr lang="en-US" altLang="ja-JP" sz="3400" b="1" i="1" dirty="0" smtClean="0">
                <a:solidFill>
                  <a:schemeClr val="tx1"/>
                </a:solidFill>
              </a:rPr>
              <a:t>Ministers of African and Asian countries </a:t>
            </a:r>
            <a:r>
              <a:rPr lang="en-US" altLang="ja-JP" sz="3400" i="1" dirty="0" smtClean="0">
                <a:solidFill>
                  <a:schemeClr val="tx1"/>
                </a:solidFill>
              </a:rPr>
              <a:t>(Foreign Minister </a:t>
            </a:r>
            <a:r>
              <a:rPr lang="en-US" altLang="ja-JP" sz="3400" i="1" dirty="0" err="1" smtClean="0">
                <a:solidFill>
                  <a:schemeClr val="tx1"/>
                </a:solidFill>
              </a:rPr>
              <a:t>Tedros</a:t>
            </a:r>
            <a:r>
              <a:rPr lang="en-US" altLang="ja-JP" sz="3400" i="1" dirty="0" smtClean="0">
                <a:solidFill>
                  <a:schemeClr val="tx1"/>
                </a:solidFill>
              </a:rPr>
              <a:t> of Ethiopia, Health Minister   </a:t>
            </a:r>
            <a:r>
              <a:rPr lang="en-US" altLang="ja-JP" sz="3400" i="1" dirty="0" err="1" smtClean="0">
                <a:solidFill>
                  <a:schemeClr val="tx1"/>
                </a:solidFill>
              </a:rPr>
              <a:t>Sakolsatayadorn</a:t>
            </a:r>
            <a:r>
              <a:rPr lang="en-US" altLang="ja-JP" sz="3400" i="1" dirty="0" smtClean="0">
                <a:solidFill>
                  <a:schemeClr val="tx1"/>
                </a:solidFill>
              </a:rPr>
              <a:t> of Thailand, Cabinet Secretary </a:t>
            </a:r>
            <a:r>
              <a:rPr lang="en-US" altLang="ja-JP" sz="3400" i="1" dirty="0" err="1" smtClean="0">
                <a:solidFill>
                  <a:schemeClr val="tx1"/>
                </a:solidFill>
              </a:rPr>
              <a:t>Macharia</a:t>
            </a:r>
            <a:r>
              <a:rPr lang="en-US" altLang="ja-JP" sz="3400" i="1" dirty="0" smtClean="0">
                <a:solidFill>
                  <a:schemeClr val="tx1"/>
                </a:solidFill>
              </a:rPr>
              <a:t> of Kenya, Dr. </a:t>
            </a:r>
            <a:r>
              <a:rPr lang="en-US" altLang="ja-JP" sz="3400" i="1" dirty="0" err="1" smtClean="0">
                <a:solidFill>
                  <a:schemeClr val="tx1"/>
                </a:solidFill>
              </a:rPr>
              <a:t>Kaloko</a:t>
            </a:r>
            <a:r>
              <a:rPr lang="en-US" altLang="ja-JP" sz="3400" i="1" dirty="0" smtClean="0">
                <a:solidFill>
                  <a:schemeClr val="tx1"/>
                </a:solidFill>
              </a:rPr>
              <a:t>, AU Commissioner for Social Affairs)</a:t>
            </a:r>
          </a:p>
          <a:p>
            <a:pPr algn="l"/>
            <a:endParaRPr kumimoji="1" lang="en-US" altLang="ja-JP" sz="4200" i="1" u="sng" dirty="0" smtClean="0">
              <a:solidFill>
                <a:schemeClr val="tx1"/>
              </a:solidFill>
            </a:endParaRPr>
          </a:p>
          <a:p>
            <a:pPr algn="l"/>
            <a:r>
              <a:rPr kumimoji="1" lang="en-US" altLang="ja-JP" sz="4200" i="1" u="sng" dirty="0" smtClean="0">
                <a:solidFill>
                  <a:srgbClr val="00B050"/>
                </a:solidFill>
              </a:rPr>
              <a:t>Key Messages</a:t>
            </a:r>
          </a:p>
          <a:p>
            <a:pPr algn="l"/>
            <a:r>
              <a:rPr lang="en-US" altLang="ja-JP" sz="3800" i="1" dirty="0" smtClean="0">
                <a:solidFill>
                  <a:schemeClr val="tx1"/>
                </a:solidFill>
              </a:rPr>
              <a:t>• </a:t>
            </a:r>
            <a:r>
              <a:rPr lang="en-US" altLang="ja-JP" sz="3800" i="1" dirty="0">
                <a:solidFill>
                  <a:schemeClr val="tx1"/>
                </a:solidFill>
              </a:rPr>
              <a:t>The Ebola crisis highlighted the need for </a:t>
            </a:r>
            <a:r>
              <a:rPr lang="en-US" altLang="ja-JP" sz="3800" i="1" dirty="0" smtClean="0">
                <a:solidFill>
                  <a:schemeClr val="tx1"/>
                </a:solidFill>
              </a:rPr>
              <a:t>better</a:t>
            </a:r>
            <a:r>
              <a:rPr lang="ja-JP" altLang="en-US" sz="3800" i="1" dirty="0">
                <a:solidFill>
                  <a:schemeClr val="tx1"/>
                </a:solidFill>
              </a:rPr>
              <a:t> </a:t>
            </a:r>
            <a:r>
              <a:rPr lang="en-US" altLang="ja-JP" sz="3800" i="1" dirty="0" smtClean="0">
                <a:solidFill>
                  <a:schemeClr val="tx1"/>
                </a:solidFill>
              </a:rPr>
              <a:t>preparedness </a:t>
            </a:r>
            <a:r>
              <a:rPr lang="en-US" altLang="ja-JP" sz="3800" i="1" dirty="0">
                <a:solidFill>
                  <a:schemeClr val="tx1"/>
                </a:solidFill>
              </a:rPr>
              <a:t>to deal with health security threats</a:t>
            </a:r>
            <a:r>
              <a:rPr lang="en-US" altLang="ja-JP" sz="3800" i="1" dirty="0" smtClean="0">
                <a:solidFill>
                  <a:schemeClr val="tx1"/>
                </a:solidFill>
              </a:rPr>
              <a:t>.</a:t>
            </a:r>
          </a:p>
          <a:p>
            <a:pPr algn="l"/>
            <a:r>
              <a:rPr lang="en-US" altLang="ja-JP" sz="3800" i="1" dirty="0" smtClean="0">
                <a:solidFill>
                  <a:schemeClr val="tx1"/>
                </a:solidFill>
              </a:rPr>
              <a:t>• </a:t>
            </a:r>
            <a:r>
              <a:rPr lang="en-US" altLang="ja-JP" sz="3800" i="1" dirty="0">
                <a:solidFill>
                  <a:schemeClr val="tx1"/>
                </a:solidFill>
              </a:rPr>
              <a:t>The focus on preparing for large-scale crises </a:t>
            </a:r>
            <a:r>
              <a:rPr lang="en-US" altLang="ja-JP" sz="3800" i="1" dirty="0" smtClean="0">
                <a:solidFill>
                  <a:schemeClr val="tx1"/>
                </a:solidFill>
              </a:rPr>
              <a:t>should not </a:t>
            </a:r>
            <a:r>
              <a:rPr lang="en-US" altLang="ja-JP" sz="3800" i="1" dirty="0">
                <a:solidFill>
                  <a:schemeClr val="tx1"/>
                </a:solidFill>
              </a:rPr>
              <a:t>deter from the everyday goal of </a:t>
            </a:r>
            <a:r>
              <a:rPr lang="en-US" altLang="ja-JP" sz="3800" i="1" dirty="0" smtClean="0">
                <a:solidFill>
                  <a:schemeClr val="tx1"/>
                </a:solidFill>
              </a:rPr>
              <a:t>strengthening health </a:t>
            </a:r>
            <a:r>
              <a:rPr lang="en-US" altLang="ja-JP" sz="3800" i="1" dirty="0">
                <a:solidFill>
                  <a:schemeClr val="tx1"/>
                </a:solidFill>
              </a:rPr>
              <a:t>systems and ensuring that all people have </a:t>
            </a:r>
            <a:r>
              <a:rPr lang="en-US" altLang="ja-JP" sz="3800" i="1" dirty="0" smtClean="0">
                <a:solidFill>
                  <a:schemeClr val="tx1"/>
                </a:solidFill>
              </a:rPr>
              <a:t>full access </a:t>
            </a:r>
            <a:r>
              <a:rPr lang="en-US" altLang="ja-JP" sz="3800" i="1" dirty="0">
                <a:solidFill>
                  <a:schemeClr val="tx1"/>
                </a:solidFill>
              </a:rPr>
              <a:t>to health services</a:t>
            </a:r>
            <a:r>
              <a:rPr lang="en-US" altLang="ja-JP" sz="3800" i="1" dirty="0" smtClean="0">
                <a:solidFill>
                  <a:schemeClr val="tx1"/>
                </a:solidFill>
              </a:rPr>
              <a:t>.</a:t>
            </a:r>
          </a:p>
          <a:p>
            <a:pPr algn="l"/>
            <a:r>
              <a:rPr lang="en-US" altLang="ja-JP" sz="3800" i="1" dirty="0" smtClean="0">
                <a:solidFill>
                  <a:schemeClr val="tx1"/>
                </a:solidFill>
              </a:rPr>
              <a:t>• </a:t>
            </a:r>
            <a:r>
              <a:rPr lang="en-US" altLang="ja-JP" sz="3800" i="1" dirty="0">
                <a:solidFill>
                  <a:schemeClr val="tx1"/>
                </a:solidFill>
              </a:rPr>
              <a:t>UHC has gained ground as a mechanism </a:t>
            </a:r>
            <a:r>
              <a:rPr lang="en-US" altLang="ja-JP" sz="3800" i="1" dirty="0" smtClean="0">
                <a:solidFill>
                  <a:schemeClr val="tx1"/>
                </a:solidFill>
              </a:rPr>
              <a:t>for achieving </a:t>
            </a:r>
            <a:r>
              <a:rPr lang="en-US" altLang="ja-JP" sz="3800" i="1" dirty="0">
                <a:solidFill>
                  <a:schemeClr val="tx1"/>
                </a:solidFill>
              </a:rPr>
              <a:t>equity in health and for making </a:t>
            </a:r>
            <a:r>
              <a:rPr lang="en-US" altLang="ja-JP" sz="3800" i="1" dirty="0" smtClean="0">
                <a:solidFill>
                  <a:schemeClr val="tx1"/>
                </a:solidFill>
              </a:rPr>
              <a:t>health systems </a:t>
            </a:r>
            <a:r>
              <a:rPr lang="en-US" altLang="ja-JP" sz="3800" i="1" dirty="0">
                <a:solidFill>
                  <a:schemeClr val="tx1"/>
                </a:solidFill>
              </a:rPr>
              <a:t>more resilient to crises</a:t>
            </a:r>
            <a:r>
              <a:rPr lang="en-US" altLang="ja-JP" sz="3800" i="1" dirty="0" smtClean="0">
                <a:solidFill>
                  <a:schemeClr val="tx1"/>
                </a:solidFill>
              </a:rPr>
              <a:t>.</a:t>
            </a:r>
          </a:p>
          <a:p>
            <a:pPr algn="l"/>
            <a:r>
              <a:rPr lang="en-US" altLang="ja-JP" sz="3800" i="1" dirty="0" smtClean="0">
                <a:solidFill>
                  <a:srgbClr val="FF0000"/>
                </a:solidFill>
              </a:rPr>
              <a:t>• </a:t>
            </a:r>
            <a:r>
              <a:rPr lang="en-US" altLang="ja-JP" sz="3800" i="1" dirty="0">
                <a:solidFill>
                  <a:srgbClr val="FF0000"/>
                </a:solidFill>
              </a:rPr>
              <a:t>UHC requires an inclusive process</a:t>
            </a:r>
            <a:r>
              <a:rPr lang="en-US" altLang="ja-JP" sz="3800" i="1" dirty="0" smtClean="0">
                <a:solidFill>
                  <a:srgbClr val="FF0000"/>
                </a:solidFill>
              </a:rPr>
              <a:t>. UHC </a:t>
            </a:r>
            <a:r>
              <a:rPr lang="en-US" altLang="ja-JP" sz="3800" i="1" dirty="0">
                <a:solidFill>
                  <a:srgbClr val="FF0000"/>
                </a:solidFill>
              </a:rPr>
              <a:t>also requires strong political will at </a:t>
            </a:r>
            <a:r>
              <a:rPr lang="en-US" altLang="ja-JP" sz="3800" i="1" dirty="0" smtClean="0">
                <a:solidFill>
                  <a:srgbClr val="FF0000"/>
                </a:solidFill>
              </a:rPr>
              <a:t>the highest </a:t>
            </a:r>
            <a:r>
              <a:rPr lang="en-US" altLang="ja-JP" sz="3800" i="1" dirty="0">
                <a:solidFill>
                  <a:srgbClr val="FF0000"/>
                </a:solidFill>
              </a:rPr>
              <a:t>levels</a:t>
            </a:r>
            <a:r>
              <a:rPr lang="en-US" altLang="ja-JP" sz="3800" i="1" dirty="0" smtClean="0">
                <a:solidFill>
                  <a:srgbClr val="FF0000"/>
                </a:solidFill>
              </a:rPr>
              <a:t>.</a:t>
            </a:r>
            <a:r>
              <a:rPr lang="en-US" altLang="ja-JP" sz="3800" i="1" dirty="0">
                <a:solidFill>
                  <a:srgbClr val="FF0000"/>
                </a:solidFill>
              </a:rPr>
              <a:t> </a:t>
            </a:r>
            <a:endParaRPr lang="en-US" altLang="ja-JP" sz="3800" i="1" dirty="0" smtClean="0">
              <a:solidFill>
                <a:srgbClr val="FF0000"/>
              </a:solidFill>
            </a:endParaRPr>
          </a:p>
          <a:p>
            <a:pPr algn="l"/>
            <a:r>
              <a:rPr lang="en-US" altLang="ja-JP" sz="3800" i="1" dirty="0" smtClean="0">
                <a:solidFill>
                  <a:schemeClr val="tx1"/>
                </a:solidFill>
              </a:rPr>
              <a:t>• </a:t>
            </a:r>
            <a:r>
              <a:rPr lang="en-US" altLang="ja-JP" sz="3800" i="1" dirty="0">
                <a:solidFill>
                  <a:schemeClr val="tx1"/>
                </a:solidFill>
              </a:rPr>
              <a:t>Domestic resources should ultimately support </a:t>
            </a:r>
            <a:r>
              <a:rPr lang="en-US" altLang="ja-JP" sz="3800" i="1" dirty="0" smtClean="0">
                <a:solidFill>
                  <a:schemeClr val="tx1"/>
                </a:solidFill>
              </a:rPr>
              <a:t>the bulk </a:t>
            </a:r>
            <a:r>
              <a:rPr lang="en-US" altLang="ja-JP" sz="3800" i="1" dirty="0">
                <a:solidFill>
                  <a:schemeClr val="tx1"/>
                </a:solidFill>
              </a:rPr>
              <a:t>of financing for UHC, but external assistance </a:t>
            </a:r>
            <a:r>
              <a:rPr lang="en-US" altLang="ja-JP" sz="3800" i="1" dirty="0" smtClean="0">
                <a:solidFill>
                  <a:schemeClr val="tx1"/>
                </a:solidFill>
              </a:rPr>
              <a:t>is still </a:t>
            </a:r>
            <a:r>
              <a:rPr lang="en-US" altLang="ja-JP" sz="3800" i="1" dirty="0">
                <a:solidFill>
                  <a:schemeClr val="tx1"/>
                </a:solidFill>
              </a:rPr>
              <a:t>crucial in many countries</a:t>
            </a:r>
            <a:r>
              <a:rPr lang="en-US" altLang="ja-JP" sz="3800" i="1" dirty="0" smtClean="0">
                <a:solidFill>
                  <a:schemeClr val="tx1"/>
                </a:solidFill>
              </a:rPr>
              <a:t>. </a:t>
            </a:r>
            <a:endParaRPr kumimoji="1" lang="ja-JP" altLang="en-US" sz="3800" i="1" dirty="0">
              <a:solidFill>
                <a:schemeClr val="tx1"/>
              </a:solidFill>
            </a:endParaRPr>
          </a:p>
        </p:txBody>
      </p:sp>
      <p:sp>
        <p:nvSpPr>
          <p:cNvPr id="3" name="タイトル 2"/>
          <p:cNvSpPr>
            <a:spLocks noGrp="1"/>
          </p:cNvSpPr>
          <p:nvPr>
            <p:ph type="ctrTitle"/>
          </p:nvPr>
        </p:nvSpPr>
        <p:spPr>
          <a:xfrm>
            <a:off x="1475656" y="177586"/>
            <a:ext cx="5760640" cy="864096"/>
          </a:xfrm>
        </p:spPr>
        <p:txBody>
          <a:bodyPr>
            <a:normAutofit fontScale="90000"/>
          </a:bodyPr>
          <a:lstStyle/>
          <a:p>
            <a:r>
              <a:rPr kumimoji="1" lang="en-US" altLang="ja-JP" sz="3600" dirty="0" smtClean="0"/>
              <a:t>UHC Conference in Tokyo (cont’d)</a:t>
            </a:r>
            <a:endParaRPr kumimoji="1" lang="ja-JP" altLang="en-US" sz="3600" dirty="0"/>
          </a:p>
        </p:txBody>
      </p:sp>
      <p:sp>
        <p:nvSpPr>
          <p:cNvPr id="5" name="スライド番号プレースホルダー 4"/>
          <p:cNvSpPr>
            <a:spLocks noGrp="1"/>
          </p:cNvSpPr>
          <p:nvPr>
            <p:ph type="sldNum" sz="quarter" idx="12"/>
          </p:nvPr>
        </p:nvSpPr>
        <p:spPr/>
        <p:txBody>
          <a:bodyPr/>
          <a:lstStyle/>
          <a:p>
            <a:fld id="{3AD2C73B-2B50-44F5-9986-12DD1A3145DD}" type="slidenum">
              <a:rPr kumimoji="1" lang="ja-JP" altLang="en-US" smtClean="0"/>
              <a:t>9</a:t>
            </a:fld>
            <a:endParaRPr kumimoji="1" lang="ja-JP" altLang="en-US"/>
          </a:p>
        </p:txBody>
      </p:sp>
    </p:spTree>
    <p:extLst>
      <p:ext uri="{BB962C8B-B14F-4D97-AF65-F5344CB8AC3E}">
        <p14:creationId xmlns:p14="http://schemas.microsoft.com/office/powerpoint/2010/main" val="26708182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jZSacL.a0qnPpY1YvOe8g"/>
</p:tagLst>
</file>

<file path=ppt/tags/tag11.xml><?xml version="1.0" encoding="utf-8"?>
<p:tagLst xmlns:a="http://schemas.openxmlformats.org/drawingml/2006/main" xmlns:r="http://schemas.openxmlformats.org/officeDocument/2006/relationships" xmlns:p="http://schemas.openxmlformats.org/presentationml/2006/main">
  <p:tag name="RESIZE" val="Yes"/>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FpIVCrA1kWhjYnKrWuVe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9yfOJN30SUKigDAmHC7HH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8qM6VnRJJkKJSIVoyHH_3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jZSacL.a0qnPpY1YvOe8g"/>
</p:tagLst>
</file>

<file path=ppt/tags/tag17.xml><?xml version="1.0" encoding="utf-8"?>
<p:tagLst xmlns:a="http://schemas.openxmlformats.org/drawingml/2006/main" xmlns:r="http://schemas.openxmlformats.org/officeDocument/2006/relationships" xmlns:p="http://schemas.openxmlformats.org/presentationml/2006/main">
  <p:tag name="RESIZE" val="Yes"/>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8qM6VnRJJkKJSIVoyHH_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jZSacL.a0qnPpY1YvOe8g"/>
</p:tagLst>
</file>

<file path=ppt/tags/tag21.xml><?xml version="1.0" encoding="utf-8"?>
<p:tagLst xmlns:a="http://schemas.openxmlformats.org/drawingml/2006/main" xmlns:r="http://schemas.openxmlformats.org/officeDocument/2006/relationships" xmlns:p="http://schemas.openxmlformats.org/presentationml/2006/main">
  <p:tag name="RESIZE" val="Yes"/>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9yfOJN30SUKigDAmHC7HH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9yfOJN30SUKigDAmHC7HH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9yfOJN30SUKigDAmHC7H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yfOJN30SUKigDAmHC7H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9yfOJN30SUKigDAmHC7HH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yfOJN30SUKigDAmHC7HH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8qM6VnRJJkKJSIVoyHH_3A"/>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15697</TotalTime>
  <Words>3606</Words>
  <Application>Microsoft Office PowerPoint</Application>
  <PresentationFormat>画面に合わせる (4:3)</PresentationFormat>
  <Paragraphs>225</Paragraphs>
  <Slides>15</Slides>
  <Notes>15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17" baseType="lpstr">
      <vt:lpstr>Office ​​テーマ</vt:lpstr>
      <vt:lpstr>think-cell Slide</vt:lpstr>
      <vt:lpstr>“G7 Ise-Shima Vision on Global Health” The Outcome of the G7 Ise-Shima Summit Health Agenda and Japan’s vision on UHC 2030   June 22, 2016 at InterContinental Hotel Geneva</vt:lpstr>
      <vt:lpstr>Agenda</vt:lpstr>
      <vt:lpstr>Global Health  and Japanese Diplomacy </vt:lpstr>
      <vt:lpstr>Global Health  and Japanese Diplomacy </vt:lpstr>
      <vt:lpstr>Global Health  and Japanese Diplomacy </vt:lpstr>
      <vt:lpstr>PowerPoint プレゼンテーション</vt:lpstr>
      <vt:lpstr>PowerPoint プレゼンテーション</vt:lpstr>
      <vt:lpstr>PowerPoint プレゼンテーション</vt:lpstr>
      <vt:lpstr>UHC Conference in Tokyo (cont’d)</vt:lpstr>
      <vt:lpstr>PowerPoint プレゼンテーション</vt:lpstr>
      <vt:lpstr>PowerPoint プレゼンテーション</vt:lpstr>
      <vt:lpstr>PowerPoint プレゼンテーション</vt:lpstr>
      <vt:lpstr>PowerPoint プレゼンテーション</vt:lpstr>
      <vt:lpstr>Way forward</vt:lpstr>
      <vt:lpstr>Thank you very much!</vt:lpstr>
    </vt:vector>
  </TitlesOfParts>
  <Company>外務省</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UHC 2030 presentation</dc:title>
  <dc:creator>竹若　敬三</dc:creator>
  <cp:lastModifiedBy>情報通信課</cp:lastModifiedBy>
  <cp:revision>232</cp:revision>
  <cp:lastPrinted>2016-06-17T08:22:29Z</cp:lastPrinted>
  <dcterms:created xsi:type="dcterms:W3CDTF">2016-03-09T06:05:48Z</dcterms:created>
  <dcterms:modified xsi:type="dcterms:W3CDTF">2016-06-21T11:33:50Z</dcterms:modified>
</cp:coreProperties>
</file>