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6" r:id="rId2"/>
    <p:sldId id="258" r:id="rId3"/>
    <p:sldId id="266" r:id="rId4"/>
    <p:sldId id="267" r:id="rId5"/>
    <p:sldId id="269" r:id="rId6"/>
    <p:sldId id="268" r:id="rId7"/>
    <p:sldId id="271" r:id="rId8"/>
    <p:sldId id="272" r:id="rId9"/>
    <p:sldId id="273"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7C7F"/>
    <a:srgbClr val="4D9443"/>
    <a:srgbClr val="0E36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115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25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47041909031771"/>
          <c:y val="0.23802601029995124"/>
          <c:w val="0.69658771506009243"/>
          <c:h val="0.67136786417322836"/>
        </c:manualLayout>
      </c:layout>
      <c:lineChart>
        <c:grouping val="standard"/>
        <c:varyColors val="0"/>
        <c:ser>
          <c:idx val="0"/>
          <c:order val="0"/>
          <c:tx>
            <c:strRef>
              <c:f>Sheet1!$B$1</c:f>
              <c:strCache>
                <c:ptCount val="1"/>
                <c:pt idx="0">
                  <c:v>Gambia</c:v>
                </c:pt>
              </c:strCache>
            </c:strRef>
          </c:tx>
          <c:cat>
            <c:numRef>
              <c:f>Sheet1!$A$2:$A$3</c:f>
              <c:numCache>
                <c:formatCode>General</c:formatCode>
                <c:ptCount val="2"/>
                <c:pt idx="0">
                  <c:v>2005</c:v>
                </c:pt>
                <c:pt idx="1">
                  <c:v>2010</c:v>
                </c:pt>
              </c:numCache>
            </c:numRef>
          </c:cat>
          <c:val>
            <c:numRef>
              <c:f>Sheet1!$B$2:$B$3</c:f>
              <c:numCache>
                <c:formatCode>General</c:formatCode>
                <c:ptCount val="2"/>
                <c:pt idx="0">
                  <c:v>55</c:v>
                </c:pt>
                <c:pt idx="1">
                  <c:v>41</c:v>
                </c:pt>
              </c:numCache>
            </c:numRef>
          </c:val>
          <c:smooth val="0"/>
        </c:ser>
        <c:ser>
          <c:idx val="1"/>
          <c:order val="1"/>
          <c:tx>
            <c:strRef>
              <c:f>Sheet1!$C$1</c:f>
              <c:strCache>
                <c:ptCount val="1"/>
                <c:pt idx="0">
                  <c:v>Uganda</c:v>
                </c:pt>
              </c:strCache>
            </c:strRef>
          </c:tx>
          <c:cat>
            <c:numRef>
              <c:f>Sheet1!$A$2:$A$3</c:f>
              <c:numCache>
                <c:formatCode>General</c:formatCode>
                <c:ptCount val="2"/>
                <c:pt idx="0">
                  <c:v>2005</c:v>
                </c:pt>
                <c:pt idx="1">
                  <c:v>2010</c:v>
                </c:pt>
              </c:numCache>
            </c:numRef>
          </c:cat>
          <c:val>
            <c:numRef>
              <c:f>Sheet1!$C$2:$C$3</c:f>
              <c:numCache>
                <c:formatCode>General</c:formatCode>
                <c:ptCount val="2"/>
                <c:pt idx="0">
                  <c:v>31</c:v>
                </c:pt>
                <c:pt idx="1">
                  <c:v>26</c:v>
                </c:pt>
              </c:numCache>
            </c:numRef>
          </c:val>
          <c:smooth val="0"/>
        </c:ser>
        <c:ser>
          <c:idx val="2"/>
          <c:order val="2"/>
          <c:tx>
            <c:strRef>
              <c:f>Sheet1!$D$1</c:f>
              <c:strCache>
                <c:ptCount val="1"/>
                <c:pt idx="0">
                  <c:v>Nepal</c:v>
                </c:pt>
              </c:strCache>
            </c:strRef>
          </c:tx>
          <c:cat>
            <c:numRef>
              <c:f>Sheet1!$A$2:$A$3</c:f>
              <c:numCache>
                <c:formatCode>General</c:formatCode>
                <c:ptCount val="2"/>
                <c:pt idx="0">
                  <c:v>2005</c:v>
                </c:pt>
                <c:pt idx="1">
                  <c:v>2010</c:v>
                </c:pt>
              </c:numCache>
            </c:numRef>
          </c:cat>
          <c:val>
            <c:numRef>
              <c:f>Sheet1!$D$2:$D$3</c:f>
              <c:numCache>
                <c:formatCode>General</c:formatCode>
                <c:ptCount val="2"/>
                <c:pt idx="0">
                  <c:v>18</c:v>
                </c:pt>
                <c:pt idx="1">
                  <c:v>12</c:v>
                </c:pt>
              </c:numCache>
            </c:numRef>
          </c:val>
          <c:smooth val="0"/>
        </c:ser>
        <c:ser>
          <c:idx val="3"/>
          <c:order val="3"/>
          <c:tx>
            <c:strRef>
              <c:f>Sheet1!$E$1</c:f>
              <c:strCache>
                <c:ptCount val="1"/>
                <c:pt idx="0">
                  <c:v>Djibouti</c:v>
                </c:pt>
              </c:strCache>
            </c:strRef>
          </c:tx>
          <c:cat>
            <c:numRef>
              <c:f>Sheet1!$A$2:$A$3</c:f>
              <c:numCache>
                <c:formatCode>General</c:formatCode>
                <c:ptCount val="2"/>
                <c:pt idx="0">
                  <c:v>2005</c:v>
                </c:pt>
                <c:pt idx="1">
                  <c:v>2010</c:v>
                </c:pt>
              </c:numCache>
            </c:numRef>
          </c:cat>
          <c:val>
            <c:numRef>
              <c:f>Sheet1!$E$2:$E$3</c:f>
              <c:numCache>
                <c:formatCode>General</c:formatCode>
                <c:ptCount val="2"/>
                <c:pt idx="0">
                  <c:v>28</c:v>
                </c:pt>
                <c:pt idx="1">
                  <c:v>24</c:v>
                </c:pt>
              </c:numCache>
            </c:numRef>
          </c:val>
          <c:smooth val="0"/>
        </c:ser>
        <c:ser>
          <c:idx val="4"/>
          <c:order val="4"/>
          <c:tx>
            <c:strRef>
              <c:f>Sheet1!$F$1</c:f>
              <c:strCache>
                <c:ptCount val="1"/>
                <c:pt idx="0">
                  <c:v>El Salvador</c:v>
                </c:pt>
              </c:strCache>
            </c:strRef>
          </c:tx>
          <c:cat>
            <c:numRef>
              <c:f>Sheet1!$A$2:$A$3</c:f>
              <c:numCache>
                <c:formatCode>General</c:formatCode>
                <c:ptCount val="2"/>
                <c:pt idx="0">
                  <c:v>2005</c:v>
                </c:pt>
                <c:pt idx="1">
                  <c:v>2010</c:v>
                </c:pt>
              </c:numCache>
            </c:numRef>
          </c:cat>
          <c:val>
            <c:numRef>
              <c:f>Sheet1!$F$2:$F$3</c:f>
              <c:numCache>
                <c:formatCode>General</c:formatCode>
                <c:ptCount val="2"/>
                <c:pt idx="0">
                  <c:v>2.88</c:v>
                </c:pt>
                <c:pt idx="1">
                  <c:v>1.91</c:v>
                </c:pt>
              </c:numCache>
            </c:numRef>
          </c:val>
          <c:smooth val="0"/>
        </c:ser>
        <c:dLbls>
          <c:showLegendKey val="0"/>
          <c:showVal val="0"/>
          <c:showCatName val="0"/>
          <c:showSerName val="0"/>
          <c:showPercent val="0"/>
          <c:showBubbleSize val="0"/>
        </c:dLbls>
        <c:marker val="1"/>
        <c:smooth val="0"/>
        <c:axId val="31033216"/>
        <c:axId val="31034752"/>
      </c:lineChart>
      <c:catAx>
        <c:axId val="31033216"/>
        <c:scaling>
          <c:orientation val="minMax"/>
        </c:scaling>
        <c:delete val="0"/>
        <c:axPos val="b"/>
        <c:numFmt formatCode="General" sourceLinked="1"/>
        <c:majorTickMark val="out"/>
        <c:minorTickMark val="none"/>
        <c:tickLblPos val="nextTo"/>
        <c:crossAx val="31034752"/>
        <c:crosses val="autoZero"/>
        <c:auto val="1"/>
        <c:lblAlgn val="ctr"/>
        <c:lblOffset val="100"/>
        <c:noMultiLvlLbl val="0"/>
      </c:catAx>
      <c:valAx>
        <c:axId val="31034752"/>
        <c:scaling>
          <c:orientation val="minMax"/>
        </c:scaling>
        <c:delete val="0"/>
        <c:axPos val="l"/>
        <c:majorGridlines/>
        <c:numFmt formatCode="General" sourceLinked="1"/>
        <c:majorTickMark val="out"/>
        <c:minorTickMark val="none"/>
        <c:tickLblPos val="nextTo"/>
        <c:crossAx val="31033216"/>
        <c:crosses val="autoZero"/>
        <c:crossBetween val="between"/>
      </c:valAx>
    </c:plotArea>
    <c:legend>
      <c:legendPos val="r"/>
      <c:layout>
        <c:manualLayout>
          <c:xMode val="edge"/>
          <c:yMode val="edge"/>
          <c:x val="0"/>
          <c:y val="1.1473689417672956E-3"/>
          <c:w val="0.58903730516412023"/>
          <c:h val="0.15841254669298957"/>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559FB0F2-ECF1-4383-966C-AE81D06C0E14}" type="datetimeFigureOut">
              <a:rPr lang="en-US"/>
              <a:pPr/>
              <a:t>12/11/2012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4C118D6-0952-453D-9864-5524999DE51C}" type="slidenum">
              <a:rPr lang="en-US"/>
              <a:pPr/>
              <a:t>‹#›</a:t>
            </a:fld>
            <a:endParaRPr lang="en-US"/>
          </a:p>
        </p:txBody>
      </p:sp>
    </p:spTree>
    <p:extLst>
      <p:ext uri="{BB962C8B-B14F-4D97-AF65-F5344CB8AC3E}">
        <p14:creationId xmlns:p14="http://schemas.microsoft.com/office/powerpoint/2010/main" val="21731859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B10A656-10E2-48C3-9F16-3DDE44A18DC5}" type="datetimeFigureOut">
              <a:rPr lang="en-US"/>
              <a:pPr/>
              <a:t>12/11/2012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E8A065A-2F64-48E4-94BE-977BFEAFABC8}" type="slidenum">
              <a:rPr lang="en-US"/>
              <a:pPr/>
              <a:t>‹#›</a:t>
            </a:fld>
            <a:endParaRPr lang="en-US"/>
          </a:p>
        </p:txBody>
      </p:sp>
    </p:spTree>
    <p:extLst>
      <p:ext uri="{BB962C8B-B14F-4D97-AF65-F5344CB8AC3E}">
        <p14:creationId xmlns:p14="http://schemas.microsoft.com/office/powerpoint/2010/main" val="149496669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descr="PPt_PageSet_Oct 2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Placeholder 1"/>
          <p:cNvSpPr>
            <a:spLocks noGrp="1"/>
          </p:cNvSpPr>
          <p:nvPr>
            <p:ph type="title"/>
          </p:nvPr>
        </p:nvSpPr>
        <p:spPr>
          <a:xfrm>
            <a:off x="414865" y="1891790"/>
            <a:ext cx="8229600" cy="1143000"/>
          </a:xfrm>
          <a:prstGeom prst="rect">
            <a:avLst/>
          </a:prstGeom>
        </p:spPr>
        <p:txBody>
          <a:bodyPr vert="horz" lIns="91440" tIns="45720" rIns="91440" bIns="45720" rtlCol="0" anchor="ctr">
            <a:noAutofit/>
          </a:bodyPr>
          <a:lstStyle>
            <a:lvl1pPr algn="l">
              <a:defRPr sz="5400">
                <a:solidFill>
                  <a:srgbClr val="0E3659"/>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457200" y="6491288"/>
            <a:ext cx="2133600" cy="365125"/>
          </a:xfrm>
        </p:spPr>
        <p:txBody>
          <a:bodyPr/>
          <a:lstStyle>
            <a:lvl1pPr>
              <a:defRPr/>
            </a:lvl1pPr>
          </a:lstStyle>
          <a:p>
            <a:fld id="{DBDB0561-20CF-4463-9125-A12E30E574CC}" type="datetime1">
              <a:rPr lang="en-GB"/>
              <a:pPr/>
              <a:t>11/12/2012</a:t>
            </a:fld>
            <a:endParaRPr lang="en-US"/>
          </a:p>
        </p:txBody>
      </p:sp>
    </p:spTree>
    <p:extLst>
      <p:ext uri="{BB962C8B-B14F-4D97-AF65-F5344CB8AC3E}">
        <p14:creationId xmlns:p14="http://schemas.microsoft.com/office/powerpoint/2010/main" val="330366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4" descr="PPt_PageSet_Oct 27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406400" y="225425"/>
            <a:ext cx="6721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4400" smtClean="0">
                <a:solidFill>
                  <a:srgbClr val="0E3659"/>
                </a:solidFill>
                <a:latin typeface="Calibri" charset="0"/>
              </a:rPr>
              <a:t>Agenda/Content</a:t>
            </a:r>
            <a:endParaRPr lang="en-US" sz="3600" smtClean="0">
              <a:solidFill>
                <a:srgbClr val="0E3659"/>
              </a:solidFill>
              <a:latin typeface="Calibri" charset="0"/>
            </a:endParaRPr>
          </a:p>
        </p:txBody>
      </p:sp>
      <p:sp>
        <p:nvSpPr>
          <p:cNvPr id="10" name="Content Placeholder 1"/>
          <p:cNvSpPr>
            <a:spLocks noGrp="1"/>
          </p:cNvSpPr>
          <p:nvPr>
            <p:ph idx="1"/>
          </p:nvPr>
        </p:nvSpPr>
        <p:spPr>
          <a:xfrm>
            <a:off x="406398" y="1096088"/>
            <a:ext cx="8229600" cy="3686247"/>
          </a:xfrm>
          <a:prstGeom prst="rect">
            <a:avLst/>
          </a:prstGeom>
        </p:spPr>
        <p:txBody>
          <a:bodyPr/>
          <a:lstStyle>
            <a:lvl1pPr>
              <a:defRPr/>
            </a:lvl1pPr>
          </a:lstStyle>
          <a:p>
            <a:pPr lvl="0"/>
            <a:r>
              <a:rPr lang="en-US" smtClean="0"/>
              <a:t>Click to edit Master text styles</a:t>
            </a:r>
          </a:p>
          <a:p>
            <a:pPr lvl="1"/>
            <a:r>
              <a:rPr lang="en-US" smtClean="0"/>
              <a:t>Second level</a:t>
            </a:r>
          </a:p>
        </p:txBody>
      </p:sp>
      <p:sp>
        <p:nvSpPr>
          <p:cNvPr id="5" name="Date Placeholder 3"/>
          <p:cNvSpPr>
            <a:spLocks noGrp="1"/>
          </p:cNvSpPr>
          <p:nvPr>
            <p:ph type="dt" sz="half" idx="10"/>
          </p:nvPr>
        </p:nvSpPr>
        <p:spPr>
          <a:xfrm>
            <a:off x="457200" y="6491288"/>
            <a:ext cx="2133600" cy="365125"/>
          </a:xfrm>
        </p:spPr>
        <p:txBody>
          <a:bodyPr/>
          <a:lstStyle>
            <a:lvl1pPr>
              <a:defRPr/>
            </a:lvl1pPr>
          </a:lstStyle>
          <a:p>
            <a:fld id="{59A2FB68-CD3E-49AE-A2E8-42B2F74C52E1}" type="datetime1">
              <a:rPr lang="en-GB"/>
              <a:pPr/>
              <a:t>11/12/2012</a:t>
            </a:fld>
            <a:endParaRPr lang="en-US"/>
          </a:p>
        </p:txBody>
      </p:sp>
      <p:sp>
        <p:nvSpPr>
          <p:cNvPr id="6" name="Footer Placeholder 4"/>
          <p:cNvSpPr>
            <a:spLocks noGrp="1"/>
          </p:cNvSpPr>
          <p:nvPr>
            <p:ph type="ftr" sz="quarter" idx="11"/>
          </p:nvPr>
        </p:nvSpPr>
        <p:spPr>
          <a:xfrm>
            <a:off x="3124200" y="6491288"/>
            <a:ext cx="2895600"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charset="0"/>
                <a:ea typeface="ＭＳ Ｐゴシック" charset="0"/>
                <a:cs typeface="+mn-cs"/>
              </a:defRPr>
            </a:lvl1pPr>
          </a:lstStyle>
          <a:p>
            <a:pPr>
              <a:defRPr/>
            </a:pPr>
            <a:endParaRPr lang="en-US"/>
          </a:p>
        </p:txBody>
      </p:sp>
    </p:spTree>
    <p:extLst>
      <p:ext uri="{BB962C8B-B14F-4D97-AF65-F5344CB8AC3E}">
        <p14:creationId xmlns:p14="http://schemas.microsoft.com/office/powerpoint/2010/main" val="2534332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Content">
    <p:spTree>
      <p:nvGrpSpPr>
        <p:cNvPr id="1" name=""/>
        <p:cNvGrpSpPr/>
        <p:nvPr/>
      </p:nvGrpSpPr>
      <p:grpSpPr>
        <a:xfrm>
          <a:off x="0" y="0"/>
          <a:ext cx="0" cy="0"/>
          <a:chOff x="0" y="0"/>
          <a:chExt cx="0" cy="0"/>
        </a:xfrm>
      </p:grpSpPr>
      <p:pic>
        <p:nvPicPr>
          <p:cNvPr id="4" name="Picture 4" descr="PPt_PageSet_Oct 27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406400" y="225425"/>
            <a:ext cx="6721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3600" smtClean="0">
              <a:solidFill>
                <a:srgbClr val="0E3659"/>
              </a:solidFill>
              <a:latin typeface="Calibri" charset="0"/>
            </a:endParaRPr>
          </a:p>
        </p:txBody>
      </p:sp>
      <p:sp>
        <p:nvSpPr>
          <p:cNvPr id="11" name="Content Placeholder 2"/>
          <p:cNvSpPr>
            <a:spLocks noGrp="1"/>
          </p:cNvSpPr>
          <p:nvPr>
            <p:ph idx="1"/>
          </p:nvPr>
        </p:nvSpPr>
        <p:spPr>
          <a:xfrm>
            <a:off x="406398" y="1102293"/>
            <a:ext cx="8229600" cy="2279733"/>
          </a:xfrm>
          <a:prstGeom prst="rect">
            <a:avLst/>
          </a:prstGeom>
        </p:spPr>
        <p:txBody>
          <a:bodyPr/>
          <a:lstStyle>
            <a:lvl1pPr>
              <a:tabLst/>
              <a:defRPr>
                <a:solidFill>
                  <a:srgbClr val="0E3659"/>
                </a:solidFill>
              </a:defRPr>
            </a:lvl1pPr>
            <a:lvl2pPr>
              <a:defRPr>
                <a:solidFill>
                  <a:srgbClr val="0E3659"/>
                </a:solidFill>
              </a:defRPr>
            </a:lvl2pPr>
            <a:lvl3pPr>
              <a:defRPr>
                <a:solidFill>
                  <a:srgbClr val="4D9443"/>
                </a:solidFill>
              </a:defRPr>
            </a:lvl3pPr>
            <a:lvl4pPr>
              <a:defRPr>
                <a:solidFill>
                  <a:srgbClr val="7B7C7F"/>
                </a:solidFill>
              </a:defRPr>
            </a:lvl4pPr>
            <a:lvl5pPr>
              <a:defRPr>
                <a:solidFill>
                  <a:srgbClr val="7B7C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9"/>
          <p:cNvSpPr>
            <a:spLocks noGrp="1"/>
          </p:cNvSpPr>
          <p:nvPr>
            <p:ph sz="quarter" idx="12"/>
          </p:nvPr>
        </p:nvSpPr>
        <p:spPr>
          <a:xfrm>
            <a:off x="406400" y="225425"/>
            <a:ext cx="6721475" cy="647700"/>
          </a:xfrm>
          <a:prstGeom prst="rect">
            <a:avLst/>
          </a:prstGeom>
        </p:spPr>
        <p:txBody>
          <a:bodyPr/>
          <a:lstStyle>
            <a:lvl1pPr>
              <a:buNone/>
              <a:defRPr sz="4400"/>
            </a:lvl1pPr>
          </a:lstStyle>
          <a:p>
            <a:pPr lvl="0"/>
            <a:r>
              <a:rPr lang="en-US" dirty="0" smtClean="0"/>
              <a:t>Click to edit Master text styles</a:t>
            </a:r>
          </a:p>
        </p:txBody>
      </p:sp>
      <p:sp>
        <p:nvSpPr>
          <p:cNvPr id="6" name="Date Placeholder 3"/>
          <p:cNvSpPr>
            <a:spLocks noGrp="1"/>
          </p:cNvSpPr>
          <p:nvPr>
            <p:ph type="dt" sz="half" idx="13"/>
          </p:nvPr>
        </p:nvSpPr>
        <p:spPr>
          <a:xfrm>
            <a:off x="457200" y="6491288"/>
            <a:ext cx="2133600" cy="365125"/>
          </a:xfrm>
        </p:spPr>
        <p:txBody>
          <a:bodyPr/>
          <a:lstStyle>
            <a:lvl1pPr>
              <a:defRPr/>
            </a:lvl1pPr>
          </a:lstStyle>
          <a:p>
            <a:fld id="{E7F018F8-3B27-45F1-92E9-CEC2D241AAE4}" type="datetime1">
              <a:rPr lang="en-GB"/>
              <a:pPr/>
              <a:t>11/12/2012</a:t>
            </a:fld>
            <a:endParaRPr lang="en-US"/>
          </a:p>
        </p:txBody>
      </p:sp>
      <p:sp>
        <p:nvSpPr>
          <p:cNvPr id="7" name="Footer Placeholder 4"/>
          <p:cNvSpPr>
            <a:spLocks noGrp="1"/>
          </p:cNvSpPr>
          <p:nvPr>
            <p:ph type="ftr" sz="quarter" idx="14"/>
          </p:nvPr>
        </p:nvSpPr>
        <p:spPr>
          <a:xfrm>
            <a:off x="3124200" y="6491288"/>
            <a:ext cx="2895600"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charset="0"/>
                <a:ea typeface="ＭＳ Ｐゴシック" charset="0"/>
                <a:cs typeface="+mn-cs"/>
              </a:defRPr>
            </a:lvl1pPr>
          </a:lstStyle>
          <a:p>
            <a:pPr>
              <a:defRPr/>
            </a:pPr>
            <a:endParaRPr lang="en-US"/>
          </a:p>
        </p:txBody>
      </p:sp>
    </p:spTree>
    <p:extLst>
      <p:ext uri="{BB962C8B-B14F-4D97-AF65-F5344CB8AC3E}">
        <p14:creationId xmlns:p14="http://schemas.microsoft.com/office/powerpoint/2010/main" val="44515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pic>
        <p:nvPicPr>
          <p:cNvPr id="5" name="Picture 4" descr="PPt_PageSet_Oct 27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6463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4"/>
          <p:cNvSpPr txBox="1">
            <a:spLocks/>
          </p:cNvSpPr>
          <p:nvPr userDrawn="1"/>
        </p:nvSpPr>
        <p:spPr>
          <a:xfrm>
            <a:off x="363538" y="6508750"/>
            <a:ext cx="2133600" cy="365125"/>
          </a:xfrm>
          <a:prstGeom prst="rect">
            <a:avLst/>
          </a:prstGeom>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C6EF3E6-E165-4B87-A39B-C73E8D008A62}" type="datetime1">
              <a:rPr lang="en-US" sz="1200">
                <a:solidFill>
                  <a:srgbClr val="8A8D95"/>
                </a:solidFill>
                <a:latin typeface="Calibri" pitchFamily="34" charset="0"/>
              </a:rPr>
              <a:pPr eaLnBrk="1" hangingPunct="1"/>
              <a:t>12/11/2012</a:t>
            </a:fld>
            <a:endParaRPr lang="en-US" sz="1200">
              <a:solidFill>
                <a:srgbClr val="8A8D95"/>
              </a:solidFill>
              <a:latin typeface="Calibri" pitchFamily="34" charset="0"/>
            </a:endParaRPr>
          </a:p>
        </p:txBody>
      </p:sp>
      <p:sp>
        <p:nvSpPr>
          <p:cNvPr id="8" name="Content Placeholder 2"/>
          <p:cNvSpPr>
            <a:spLocks noGrp="1"/>
          </p:cNvSpPr>
          <p:nvPr>
            <p:ph sz="half" idx="1"/>
          </p:nvPr>
        </p:nvSpPr>
        <p:spPr>
          <a:xfrm>
            <a:off x="364057" y="1754186"/>
            <a:ext cx="4038601" cy="4524377"/>
          </a:xfrm>
          <a:prstGeom prst="rect">
            <a:avLst/>
          </a:prstGeom>
        </p:spPr>
        <p:txBody>
          <a:bodyPr/>
          <a:lstStyle>
            <a:lvl1pPr>
              <a:defRPr sz="2800">
                <a:solidFill>
                  <a:srgbClr val="0E3659"/>
                </a:solidFill>
              </a:defRPr>
            </a:lvl1pPr>
            <a:lvl2pPr>
              <a:defRPr sz="2400">
                <a:solidFill>
                  <a:srgbClr val="0E3659"/>
                </a:solidFill>
              </a:defRPr>
            </a:lvl2pPr>
            <a:lvl3pPr>
              <a:defRPr sz="2000">
                <a:solidFill>
                  <a:srgbClr val="4D9443"/>
                </a:solidFill>
              </a:defRPr>
            </a:lvl3pPr>
            <a:lvl4pPr>
              <a:defRPr sz="1800">
                <a:solidFill>
                  <a:srgbClr val="7B7C7F"/>
                </a:solidFill>
              </a:defRPr>
            </a:lvl4pPr>
            <a:lvl5pPr>
              <a:defRPr sz="1800">
                <a:solidFill>
                  <a:srgbClr val="7B7C7F"/>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Content Placeholder 3"/>
          <p:cNvSpPr>
            <a:spLocks noGrp="1"/>
          </p:cNvSpPr>
          <p:nvPr>
            <p:ph sz="half" idx="2"/>
          </p:nvPr>
        </p:nvSpPr>
        <p:spPr>
          <a:xfrm>
            <a:off x="4555057" y="1754186"/>
            <a:ext cx="4038601" cy="4524377"/>
          </a:xfrm>
          <a:prstGeom prst="rect">
            <a:avLst/>
          </a:prstGeom>
        </p:spPr>
        <p:txBody>
          <a:bodyPr/>
          <a:lstStyle>
            <a:lvl1pPr>
              <a:defRPr sz="2800">
                <a:solidFill>
                  <a:srgbClr val="0E3659"/>
                </a:solidFill>
              </a:defRPr>
            </a:lvl1pPr>
            <a:lvl2pPr>
              <a:defRPr sz="2400">
                <a:solidFill>
                  <a:srgbClr val="0E3659"/>
                </a:solidFill>
              </a:defRPr>
            </a:lvl2pPr>
            <a:lvl3pPr>
              <a:defRPr sz="2000">
                <a:solidFill>
                  <a:srgbClr val="4D9443"/>
                </a:solidFill>
              </a:defRPr>
            </a:lvl3pPr>
            <a:lvl4pPr>
              <a:defRPr sz="1800">
                <a:solidFill>
                  <a:srgbClr val="7B7C7F"/>
                </a:solidFill>
              </a:defRPr>
            </a:lvl4pPr>
            <a:lvl5pPr>
              <a:defRPr sz="1800">
                <a:solidFill>
                  <a:srgbClr val="7B7C7F"/>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Content Placeholder 11"/>
          <p:cNvSpPr>
            <a:spLocks noGrp="1"/>
          </p:cNvSpPr>
          <p:nvPr>
            <p:ph sz="quarter" idx="12"/>
          </p:nvPr>
        </p:nvSpPr>
        <p:spPr>
          <a:xfrm>
            <a:off x="363538" y="311520"/>
            <a:ext cx="6751637" cy="854075"/>
          </a:xfrm>
          <a:prstGeom prst="rect">
            <a:avLst/>
          </a:prstGeom>
        </p:spPr>
        <p:txBody>
          <a:bodyPr/>
          <a:lstStyle>
            <a:lvl1pPr>
              <a:buNone/>
              <a:defRPr sz="4400"/>
            </a:lvl1pPr>
          </a:lstStyle>
          <a:p>
            <a:pPr lvl="0"/>
            <a:r>
              <a:rPr lang="en-US" dirty="0" smtClean="0"/>
              <a:t>Click to edit Master text styles</a:t>
            </a:r>
            <a:endParaRPr lang="en-US" dirty="0"/>
          </a:p>
        </p:txBody>
      </p:sp>
      <p:sp>
        <p:nvSpPr>
          <p:cNvPr id="7" name="Footer Placeholder 4"/>
          <p:cNvSpPr>
            <a:spLocks noGrp="1"/>
          </p:cNvSpPr>
          <p:nvPr>
            <p:ph type="ftr" sz="quarter" idx="13"/>
          </p:nvPr>
        </p:nvSpPr>
        <p:spPr>
          <a:xfrm>
            <a:off x="3124200" y="6483350"/>
            <a:ext cx="2895600"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charset="0"/>
                <a:ea typeface="ＭＳ Ｐゴシック" charset="0"/>
                <a:cs typeface="+mn-cs"/>
              </a:defRPr>
            </a:lvl1pPr>
          </a:lstStyle>
          <a:p>
            <a:pPr>
              <a:defRPr/>
            </a:pPr>
            <a:endParaRPr lang="en-US"/>
          </a:p>
        </p:txBody>
      </p:sp>
    </p:spTree>
    <p:extLst>
      <p:ext uri="{BB962C8B-B14F-4D97-AF65-F5344CB8AC3E}">
        <p14:creationId xmlns:p14="http://schemas.microsoft.com/office/powerpoint/2010/main" val="415280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hibit 1">
    <p:spTree>
      <p:nvGrpSpPr>
        <p:cNvPr id="1" name=""/>
        <p:cNvGrpSpPr/>
        <p:nvPr/>
      </p:nvGrpSpPr>
      <p:grpSpPr>
        <a:xfrm>
          <a:off x="0" y="0"/>
          <a:ext cx="0" cy="0"/>
          <a:chOff x="0" y="0"/>
          <a:chExt cx="0" cy="0"/>
        </a:xfrm>
      </p:grpSpPr>
      <p:pic>
        <p:nvPicPr>
          <p:cNvPr id="4" name="Picture 4" descr="PPt_Pages_gudea_Oct 26_general pag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457200" y="242366"/>
            <a:ext cx="6719888" cy="769937"/>
          </a:xfrm>
          <a:prstGeom prst="rect">
            <a:avLst/>
          </a:prstGeom>
        </p:spPr>
        <p:txBody>
          <a:bodyPr/>
          <a:lstStyle>
            <a:lvl1pPr>
              <a:buNone/>
              <a:defRPr sz="4400"/>
            </a:lvl1pPr>
          </a:lstStyle>
          <a:p>
            <a:pPr lvl="0"/>
            <a:r>
              <a:rPr lang="en-US" dirty="0" smtClean="0"/>
              <a:t>Click to edit Master text styles</a:t>
            </a:r>
          </a:p>
        </p:txBody>
      </p:sp>
      <p:sp>
        <p:nvSpPr>
          <p:cNvPr id="10" name="Chart Placeholder 9"/>
          <p:cNvSpPr>
            <a:spLocks noGrp="1"/>
          </p:cNvSpPr>
          <p:nvPr>
            <p:ph type="chart" sz="quarter" idx="13"/>
          </p:nvPr>
        </p:nvSpPr>
        <p:spPr>
          <a:xfrm>
            <a:off x="457200" y="1941513"/>
            <a:ext cx="8335963" cy="4095750"/>
          </a:xfrm>
          <a:prstGeom prst="rect">
            <a:avLst/>
          </a:prstGeom>
        </p:spPr>
        <p:txBody>
          <a:bodyPr/>
          <a:lstStyle/>
          <a:p>
            <a:pPr lvl="0"/>
            <a:endParaRPr lang="en-US" noProof="0"/>
          </a:p>
        </p:txBody>
      </p:sp>
      <p:sp>
        <p:nvSpPr>
          <p:cNvPr id="5" name="Date Placeholder 3"/>
          <p:cNvSpPr>
            <a:spLocks noGrp="1"/>
          </p:cNvSpPr>
          <p:nvPr>
            <p:ph type="dt" sz="half" idx="14"/>
          </p:nvPr>
        </p:nvSpPr>
        <p:spPr>
          <a:xfrm>
            <a:off x="457200" y="6500813"/>
            <a:ext cx="2133600" cy="365125"/>
          </a:xfrm>
        </p:spPr>
        <p:txBody>
          <a:bodyPr/>
          <a:lstStyle>
            <a:lvl1pPr>
              <a:defRPr/>
            </a:lvl1pPr>
          </a:lstStyle>
          <a:p>
            <a:fld id="{C5A6A887-F74B-4903-8DA4-EDE962F9F421}" type="datetime1">
              <a:rPr lang="en-GB"/>
              <a:pPr/>
              <a:t>11/12/2012</a:t>
            </a:fld>
            <a:endParaRPr lang="en-US"/>
          </a:p>
        </p:txBody>
      </p:sp>
      <p:sp>
        <p:nvSpPr>
          <p:cNvPr id="6" name="Footer Placeholder 4"/>
          <p:cNvSpPr>
            <a:spLocks noGrp="1"/>
          </p:cNvSpPr>
          <p:nvPr>
            <p:ph type="ftr" sz="quarter" idx="15"/>
          </p:nvPr>
        </p:nvSpPr>
        <p:spPr>
          <a:xfrm>
            <a:off x="3124200" y="6500813"/>
            <a:ext cx="2895600"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charset="0"/>
                <a:ea typeface="ＭＳ Ｐゴシック" charset="0"/>
                <a:cs typeface="+mn-cs"/>
              </a:defRPr>
            </a:lvl1pPr>
          </a:lstStyle>
          <a:p>
            <a:pPr>
              <a:defRPr/>
            </a:pPr>
            <a:endParaRPr lang="en-US"/>
          </a:p>
        </p:txBody>
      </p:sp>
    </p:spTree>
    <p:extLst>
      <p:ext uri="{BB962C8B-B14F-4D97-AF65-F5344CB8AC3E}">
        <p14:creationId xmlns:p14="http://schemas.microsoft.com/office/powerpoint/2010/main" val="174940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hibit 2">
    <p:spTree>
      <p:nvGrpSpPr>
        <p:cNvPr id="1" name=""/>
        <p:cNvGrpSpPr/>
        <p:nvPr/>
      </p:nvGrpSpPr>
      <p:grpSpPr>
        <a:xfrm>
          <a:off x="0" y="0"/>
          <a:ext cx="0" cy="0"/>
          <a:chOff x="0" y="0"/>
          <a:chExt cx="0" cy="0"/>
        </a:xfrm>
      </p:grpSpPr>
      <p:pic>
        <p:nvPicPr>
          <p:cNvPr id="2" name="Picture 4" descr="PPt_Pages_gudea_Oct 26_general pages.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hart 6"/>
          <p:cNvGraphicFramePr>
            <a:graphicFrameLocks/>
          </p:cNvGraphicFramePr>
          <p:nvPr/>
        </p:nvGraphicFramePr>
        <p:xfrm>
          <a:off x="342900" y="958850"/>
          <a:ext cx="8058150" cy="5372100"/>
        </p:xfrm>
        <a:graphic>
          <a:graphicData uri="http://schemas.openxmlformats.org/presentationml/2006/ole">
            <mc:AlternateContent xmlns:mc="http://schemas.openxmlformats.org/markup-compatibility/2006">
              <mc:Choice xmlns:v="urn:schemas-microsoft-com:vml" Requires="v">
                <p:oleObj spid="_x0000_s24591" r:id="rId4" imgW="8059610" imgH="5377138" progId="Excel.Chart.8">
                  <p:embed/>
                </p:oleObj>
              </mc:Choice>
              <mc:Fallback>
                <p:oleObj r:id="rId4" imgW="8059610" imgH="5377138"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958850"/>
                        <a:ext cx="805815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a:spLocks noChangeArrowheads="1"/>
          </p:cNvSpPr>
          <p:nvPr userDrawn="1"/>
        </p:nvSpPr>
        <p:spPr bwMode="auto">
          <a:xfrm>
            <a:off x="457200" y="228600"/>
            <a:ext cx="2927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400" smtClean="0">
                <a:solidFill>
                  <a:srgbClr val="0E3659"/>
                </a:solidFill>
                <a:latin typeface="Calibri" charset="0"/>
              </a:rPr>
              <a:t>Exhibit here</a:t>
            </a:r>
          </a:p>
        </p:txBody>
      </p:sp>
      <p:sp>
        <p:nvSpPr>
          <p:cNvPr id="5" name="Date Placeholder 2"/>
          <p:cNvSpPr>
            <a:spLocks noGrp="1"/>
          </p:cNvSpPr>
          <p:nvPr>
            <p:ph type="dt" sz="half" idx="10"/>
          </p:nvPr>
        </p:nvSpPr>
        <p:spPr>
          <a:xfrm>
            <a:off x="457200" y="6502400"/>
            <a:ext cx="2133600" cy="365125"/>
          </a:xfrm>
        </p:spPr>
        <p:txBody>
          <a:bodyPr/>
          <a:lstStyle>
            <a:lvl1pPr>
              <a:defRPr/>
            </a:lvl1pPr>
          </a:lstStyle>
          <a:p>
            <a:fld id="{62FFF6CC-7D7D-4A16-AC4F-2FC27E6A76B4}" type="datetime1">
              <a:rPr lang="en-GB"/>
              <a:pPr/>
              <a:t>11/12/2012</a:t>
            </a:fld>
            <a:endParaRPr lang="en-US"/>
          </a:p>
        </p:txBody>
      </p:sp>
      <p:sp>
        <p:nvSpPr>
          <p:cNvPr id="6" name="Slide Number Placeholder 3"/>
          <p:cNvSpPr>
            <a:spLocks noGrp="1"/>
          </p:cNvSpPr>
          <p:nvPr>
            <p:ph type="sldNum" sz="quarter" idx="11"/>
          </p:nvPr>
        </p:nvSpPr>
        <p:spPr>
          <a:xfrm>
            <a:off x="3505200" y="6515100"/>
            <a:ext cx="2133600" cy="244475"/>
          </a:xfrm>
        </p:spPr>
        <p:txBody>
          <a:bodyPr/>
          <a:lstStyle>
            <a:lvl1pPr>
              <a:defRPr/>
            </a:lvl1pPr>
          </a:lstStyle>
          <a:p>
            <a:fld id="{4B1DB8B4-57DE-4F98-B726-5A5DD55345A8}" type="slidenum">
              <a:rPr lang="en-US"/>
              <a:pPr/>
              <a:t>‹#›</a:t>
            </a:fld>
            <a:endParaRPr lang="en-US"/>
          </a:p>
        </p:txBody>
      </p:sp>
    </p:spTree>
    <p:extLst>
      <p:ext uri="{BB962C8B-B14F-4D97-AF65-F5344CB8AC3E}">
        <p14:creationId xmlns:p14="http://schemas.microsoft.com/office/powerpoint/2010/main" val="2328549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A8D95"/>
                </a:solidFill>
                <a:latin typeface="Calibri" pitchFamily="34" charset="0"/>
              </a:defRPr>
            </a:lvl1pPr>
          </a:lstStyle>
          <a:p>
            <a:fld id="{F23A57D5-801D-4BE4-8D79-5BAE76C68E4A}" type="datetime1">
              <a:rPr lang="en-GB"/>
              <a:pPr/>
              <a:t>11/12/2012</a:t>
            </a:fld>
            <a:endParaRPr lang="en-US"/>
          </a:p>
        </p:txBody>
      </p:sp>
      <p:sp>
        <p:nvSpPr>
          <p:cNvPr id="6" name="Rectangle 6"/>
          <p:cNvSpPr>
            <a:spLocks noGrp="1" noChangeArrowheads="1"/>
          </p:cNvSpPr>
          <p:nvPr>
            <p:ph type="sldNum" sz="quarter" idx="4"/>
          </p:nvPr>
        </p:nvSpPr>
        <p:spPr>
          <a:xfrm>
            <a:off x="3505200" y="6369050"/>
            <a:ext cx="2133600" cy="244475"/>
          </a:xfrm>
          <a:prstGeom prst="rect">
            <a:avLst/>
          </a:prstGeom>
          <a:ln/>
        </p:spPr>
        <p:txBody>
          <a:bodyPr vert="horz" wrap="square" lIns="91440" tIns="45720" rIns="91440" bIns="45720" numCol="1" anchor="t" anchorCtr="0" compatLnSpc="1">
            <a:prstTxWarp prst="textNoShape">
              <a:avLst/>
            </a:prstTxWarp>
          </a:bodyPr>
          <a:lstStyle>
            <a:lvl1pPr algn="ctr">
              <a:defRPr>
                <a:latin typeface="Calibri" pitchFamily="34" charset="0"/>
              </a:defRPr>
            </a:lvl1pPr>
          </a:lstStyle>
          <a:p>
            <a:fld id="{C5F689CC-646F-4285-9409-356838473D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bwMode="auto">
          <a:xfrm>
            <a:off x="309563" y="2355850"/>
            <a:ext cx="7065962"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dirty="0" smtClean="0">
                <a:ea typeface="ＭＳ Ｐゴシック" pitchFamily="34" charset="-128"/>
              </a:rPr>
              <a:t>Global challenges and opportunities for IHP+ partners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3"/>
          <p:cNvSpPr>
            <a:spLocks noGrp="1"/>
          </p:cNvSpPr>
          <p:nvPr>
            <p:ph sz="quarter" idx="12"/>
          </p:nvPr>
        </p:nvSpPr>
        <p:spPr bwMode="auto">
          <a:xfrm>
            <a:off x="378822" y="155575"/>
            <a:ext cx="6949441" cy="92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marL="0" indent="0" eaLnBrk="1" hangingPunct="1"/>
            <a:r>
              <a:rPr lang="en-US" sz="2400" b="1" dirty="0" smtClean="0">
                <a:solidFill>
                  <a:srgbClr val="0E3659"/>
                </a:solidFill>
                <a:ea typeface="ＭＳ Ｐゴシック" pitchFamily="34" charset="-128"/>
              </a:rPr>
              <a:t>2 years ago, IHP+ partners met in Brussels in the midst of the global economic crisis</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58" y="1163358"/>
            <a:ext cx="5862450" cy="359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gray">
          <a:xfrm>
            <a:off x="3108960" y="4871494"/>
            <a:ext cx="539496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587" lvl="1" defTabSz="895350">
              <a:buClr>
                <a:schemeClr val="tx2"/>
              </a:buClr>
              <a:buSzPct val="125000"/>
            </a:pPr>
            <a:r>
              <a:rPr lang="en-US" b="1" dirty="0" smtClean="0">
                <a:latin typeface="+mn-lt"/>
              </a:rPr>
              <a:t>Key messages from that meeting stated that:</a:t>
            </a:r>
            <a:br>
              <a:rPr lang="en-US" b="1" dirty="0" smtClean="0">
                <a:latin typeface="+mn-lt"/>
              </a:rPr>
            </a:br>
            <a:endParaRPr lang="en-US" sz="800" b="1" dirty="0" smtClean="0">
              <a:latin typeface="+mn-lt"/>
            </a:endParaRPr>
          </a:p>
          <a:p>
            <a:pPr marL="123825" lvl="1" indent="-122238" defTabSz="895350">
              <a:buClr>
                <a:schemeClr val="tx2"/>
              </a:buClr>
              <a:buSzPct val="125000"/>
              <a:buFont typeface="Arial" pitchFamily="34" charset="0"/>
              <a:buChar char="▪"/>
            </a:pPr>
            <a:r>
              <a:rPr lang="en-US" dirty="0" smtClean="0">
                <a:latin typeface="+mn-lt"/>
              </a:rPr>
              <a:t>Aid effectiveness matters as much, if not more, in challenging financial times</a:t>
            </a:r>
          </a:p>
          <a:p>
            <a:pPr marL="123825" lvl="1" indent="-122238" defTabSz="895350">
              <a:buClr>
                <a:schemeClr val="tx2"/>
              </a:buClr>
              <a:buSzPct val="125000"/>
              <a:buFont typeface="Arial" pitchFamily="34" charset="0"/>
              <a:buChar char="▪"/>
            </a:pPr>
            <a:r>
              <a:rPr lang="en-US" dirty="0" smtClean="0">
                <a:latin typeface="+mn-lt"/>
              </a:rPr>
              <a:t>IHP+ partners need to consolidate and accelerate progress</a:t>
            </a:r>
            <a:endParaRPr lang="en-US"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3"/>
          <p:cNvSpPr>
            <a:spLocks noGrp="1"/>
          </p:cNvSpPr>
          <p:nvPr>
            <p:ph sz="quarter" idx="12"/>
          </p:nvPr>
        </p:nvSpPr>
        <p:spPr bwMode="auto">
          <a:xfrm>
            <a:off x="222066" y="142512"/>
            <a:ext cx="7080071" cy="92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marL="0" indent="0" eaLnBrk="1" hangingPunct="1"/>
            <a:r>
              <a:rPr lang="en-US" sz="2400" b="1" dirty="0" smtClean="0">
                <a:solidFill>
                  <a:srgbClr val="0E3659"/>
                </a:solidFill>
                <a:ea typeface="ＭＳ Ｐゴシック" pitchFamily="34" charset="-128"/>
              </a:rPr>
              <a:t>Some progress has been made, however, we still have a lot of work ahead</a:t>
            </a:r>
          </a:p>
          <a:p>
            <a:pPr marL="0" indent="0" eaLnBrk="1" hangingPunct="1"/>
            <a:r>
              <a:rPr lang="en-US" sz="1800" dirty="0" smtClean="0">
                <a:solidFill>
                  <a:srgbClr val="0E3659"/>
                </a:solidFill>
                <a:ea typeface="ＭＳ Ｐゴシック" pitchFamily="34" charset="-128"/>
              </a:rPr>
              <a:t>Progress towards MDG 4,5 &amp; 5 in IHP+ countries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97" y="1340908"/>
            <a:ext cx="8627808" cy="51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6910" y="965616"/>
            <a:ext cx="863195" cy="33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27911" y="6544492"/>
            <a:ext cx="6348549" cy="246221"/>
          </a:xfrm>
          <a:prstGeom prst="rect">
            <a:avLst/>
          </a:prstGeom>
          <a:noFill/>
        </p:spPr>
        <p:txBody>
          <a:bodyPr wrap="square" rtlCol="0">
            <a:spAutoFit/>
          </a:bodyPr>
          <a:lstStyle/>
          <a:p>
            <a:r>
              <a:rPr lang="en-US" sz="1000" dirty="0" smtClean="0"/>
              <a:t>Source: WHO, 2012</a:t>
            </a:r>
            <a:endParaRPr lang="en-US" sz="1000" dirty="0"/>
          </a:p>
        </p:txBody>
      </p:sp>
    </p:spTree>
    <p:extLst>
      <p:ext uri="{BB962C8B-B14F-4D97-AF65-F5344CB8AC3E}">
        <p14:creationId xmlns:p14="http://schemas.microsoft.com/office/powerpoint/2010/main" val="3934032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04967" y="1023906"/>
            <a:ext cx="8389341" cy="5390541"/>
          </a:xfrm>
          <a:prstGeom prst="rect">
            <a:avLst/>
          </a:prstGeom>
          <a:solidFill>
            <a:schemeClr val="bg1"/>
          </a:solid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5" name="Content Placeholder 3"/>
          <p:cNvSpPr>
            <a:spLocks noGrp="1"/>
          </p:cNvSpPr>
          <p:nvPr>
            <p:ph sz="quarter" idx="12"/>
          </p:nvPr>
        </p:nvSpPr>
        <p:spPr bwMode="auto">
          <a:xfrm>
            <a:off x="222066" y="142512"/>
            <a:ext cx="7080071" cy="92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marL="0" indent="0" eaLnBrk="1" hangingPunct="1"/>
            <a:r>
              <a:rPr lang="en-US" sz="2400" b="1" dirty="0" smtClean="0">
                <a:solidFill>
                  <a:srgbClr val="0E3659"/>
                </a:solidFill>
                <a:ea typeface="ＭＳ Ｐゴシック" pitchFamily="34" charset="-128"/>
              </a:rPr>
              <a:t>IHP+ partners work in a shifting global context</a:t>
            </a:r>
          </a:p>
        </p:txBody>
      </p:sp>
      <p:sp>
        <p:nvSpPr>
          <p:cNvPr id="8" name="AutoShape 3"/>
          <p:cNvSpPr>
            <a:spLocks noChangeArrowheads="1"/>
          </p:cNvSpPr>
          <p:nvPr/>
        </p:nvSpPr>
        <p:spPr bwMode="gray">
          <a:xfrm>
            <a:off x="128588" y="2687953"/>
            <a:ext cx="1512703" cy="792162"/>
          </a:xfrm>
          <a:prstGeom prst="homePlate">
            <a:avLst>
              <a:gd name="adj" fmla="val 181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73152" rIns="73152" bIns="73152"/>
          <a:lstStyle/>
          <a:p>
            <a:pPr defTabSz="895350">
              <a:buClr>
                <a:schemeClr val="tx2"/>
              </a:buClr>
            </a:pPr>
            <a:endParaRPr lang="en-US" b="1" dirty="0">
              <a:solidFill>
                <a:schemeClr val="bg1"/>
              </a:solidFill>
              <a:latin typeface="+mn-lt"/>
            </a:endParaRPr>
          </a:p>
        </p:txBody>
      </p:sp>
      <p:sp>
        <p:nvSpPr>
          <p:cNvPr id="9" name="AutoShape 3"/>
          <p:cNvSpPr>
            <a:spLocks noChangeArrowheads="1"/>
          </p:cNvSpPr>
          <p:nvPr/>
        </p:nvSpPr>
        <p:spPr bwMode="gray">
          <a:xfrm>
            <a:off x="128588" y="1272779"/>
            <a:ext cx="1512703" cy="792162"/>
          </a:xfrm>
          <a:prstGeom prst="homePlate">
            <a:avLst>
              <a:gd name="adj" fmla="val 181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73152" rIns="73152" bIns="73152"/>
          <a:lstStyle/>
          <a:p>
            <a:pPr defTabSz="895350">
              <a:buClr>
                <a:schemeClr val="tx2"/>
              </a:buClr>
            </a:pPr>
            <a:r>
              <a:rPr lang="en-US" b="1" dirty="0" smtClean="0">
                <a:solidFill>
                  <a:schemeClr val="bg1"/>
                </a:solidFill>
                <a:latin typeface="+mn-lt"/>
              </a:rPr>
              <a:t>New global stakeholders</a:t>
            </a:r>
            <a:endParaRPr lang="en-US" b="1" dirty="0">
              <a:solidFill>
                <a:schemeClr val="bg1"/>
              </a:solidFill>
              <a:latin typeface="+mn-lt"/>
            </a:endParaRPr>
          </a:p>
        </p:txBody>
      </p:sp>
      <p:sp>
        <p:nvSpPr>
          <p:cNvPr id="12" name="Rectangle 11"/>
          <p:cNvSpPr>
            <a:spLocks noChangeArrowheads="1"/>
          </p:cNvSpPr>
          <p:nvPr/>
        </p:nvSpPr>
        <p:spPr bwMode="gray">
          <a:xfrm>
            <a:off x="1680750" y="2631483"/>
            <a:ext cx="719763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23825" lvl="1" indent="-122238" defTabSz="895350">
              <a:buClr>
                <a:schemeClr val="tx2"/>
              </a:buClr>
              <a:buSzPct val="125000"/>
              <a:buFont typeface="Arial" pitchFamily="34" charset="0"/>
              <a:buChar char="▪"/>
            </a:pPr>
            <a:r>
              <a:rPr lang="en-US" dirty="0" smtClean="0">
                <a:latin typeface="+mn-lt"/>
              </a:rPr>
              <a:t>The Global Fund has adopted a new strategy following a year of significant change</a:t>
            </a:r>
          </a:p>
          <a:p>
            <a:pPr marL="123825" lvl="1" indent="-122238" defTabSz="895350">
              <a:buClr>
                <a:schemeClr val="tx2"/>
              </a:buClr>
              <a:buSzPct val="125000"/>
              <a:buFont typeface="Arial" pitchFamily="34" charset="0"/>
              <a:buChar char="▪"/>
            </a:pPr>
            <a:r>
              <a:rPr lang="en-US" dirty="0" smtClean="0">
                <a:latin typeface="+mn-lt"/>
              </a:rPr>
              <a:t>The UNSG’s “Every woman every child” and related maternal and child initiatives have put much needed focus on MDG 4&amp;5</a:t>
            </a:r>
            <a:endParaRPr lang="en-US" dirty="0">
              <a:latin typeface="+mn-lt"/>
            </a:endParaRPr>
          </a:p>
        </p:txBody>
      </p:sp>
      <p:sp>
        <p:nvSpPr>
          <p:cNvPr id="13" name="Rectangle 12"/>
          <p:cNvSpPr>
            <a:spLocks noChangeArrowheads="1"/>
          </p:cNvSpPr>
          <p:nvPr/>
        </p:nvSpPr>
        <p:spPr bwMode="gray">
          <a:xfrm>
            <a:off x="1689457" y="1272779"/>
            <a:ext cx="719763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23825" lvl="1" indent="-122238" defTabSz="895350">
              <a:buClr>
                <a:schemeClr val="tx2"/>
              </a:buClr>
              <a:buSzPct val="125000"/>
              <a:buFont typeface="Arial" pitchFamily="34" charset="0"/>
              <a:buChar char="▪"/>
            </a:pPr>
            <a:r>
              <a:rPr lang="en-US" dirty="0" smtClean="0">
                <a:latin typeface="+mn-lt"/>
              </a:rPr>
              <a:t>The BRIC countries play an ever growing role in shaping the global development agenda</a:t>
            </a:r>
          </a:p>
          <a:p>
            <a:pPr marL="123825" lvl="1" indent="-122238" defTabSz="895350">
              <a:buClr>
                <a:schemeClr val="tx2"/>
              </a:buClr>
              <a:buSzPct val="125000"/>
              <a:buFont typeface="Arial" pitchFamily="34" charset="0"/>
              <a:buChar char="▪"/>
            </a:pPr>
            <a:r>
              <a:rPr lang="en-US" dirty="0" smtClean="0">
                <a:latin typeface="+mn-lt"/>
              </a:rPr>
              <a:t>The Private Sector/Non State Actors are seen as important partners for delivering on health targets in an increasing number of countries</a:t>
            </a:r>
            <a:endParaRPr lang="en-US" dirty="0">
              <a:latin typeface="+mn-lt"/>
            </a:endParaRPr>
          </a:p>
        </p:txBody>
      </p:sp>
      <p:sp>
        <p:nvSpPr>
          <p:cNvPr id="4" name="TextBox 3"/>
          <p:cNvSpPr txBox="1"/>
          <p:nvPr/>
        </p:nvSpPr>
        <p:spPr>
          <a:xfrm>
            <a:off x="128588" y="2631483"/>
            <a:ext cx="1687149" cy="923330"/>
          </a:xfrm>
          <a:prstGeom prst="rect">
            <a:avLst/>
          </a:prstGeom>
          <a:noFill/>
        </p:spPr>
        <p:txBody>
          <a:bodyPr wrap="square" rtlCol="0">
            <a:spAutoFit/>
          </a:bodyPr>
          <a:lstStyle/>
          <a:p>
            <a:r>
              <a:rPr lang="en-US" b="1" dirty="0" smtClean="0">
                <a:solidFill>
                  <a:schemeClr val="bg1"/>
                </a:solidFill>
                <a:latin typeface="+mn-lt"/>
              </a:rPr>
              <a:t>Changes in global aid architecture</a:t>
            </a:r>
            <a:endParaRPr lang="en-US" b="1" dirty="0">
              <a:solidFill>
                <a:schemeClr val="bg1"/>
              </a:solidFill>
              <a:latin typeface="+mn-lt"/>
            </a:endParaRPr>
          </a:p>
        </p:txBody>
      </p:sp>
      <p:sp>
        <p:nvSpPr>
          <p:cNvPr id="15" name="AutoShape 3"/>
          <p:cNvSpPr>
            <a:spLocks noChangeArrowheads="1"/>
          </p:cNvSpPr>
          <p:nvPr/>
        </p:nvSpPr>
        <p:spPr bwMode="gray">
          <a:xfrm>
            <a:off x="132939" y="4037811"/>
            <a:ext cx="1512703" cy="792162"/>
          </a:xfrm>
          <a:prstGeom prst="homePlate">
            <a:avLst>
              <a:gd name="adj" fmla="val 181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3152" tIns="73152" rIns="73152" bIns="73152"/>
          <a:lstStyle/>
          <a:p>
            <a:pPr defTabSz="895350">
              <a:buClr>
                <a:schemeClr val="tx2"/>
              </a:buClr>
            </a:pPr>
            <a:r>
              <a:rPr lang="en-US" b="1" dirty="0" smtClean="0">
                <a:solidFill>
                  <a:schemeClr val="bg1"/>
                </a:solidFill>
                <a:latin typeface="+mn-lt"/>
              </a:rPr>
              <a:t>Milestone meetings</a:t>
            </a:r>
            <a:endParaRPr lang="en-US" b="1" dirty="0">
              <a:solidFill>
                <a:schemeClr val="bg1"/>
              </a:solidFill>
              <a:latin typeface="+mn-lt"/>
            </a:endParaRPr>
          </a:p>
        </p:txBody>
      </p:sp>
      <p:sp>
        <p:nvSpPr>
          <p:cNvPr id="16" name="Rectangle 15"/>
          <p:cNvSpPr>
            <a:spLocks noChangeArrowheads="1"/>
          </p:cNvSpPr>
          <p:nvPr/>
        </p:nvSpPr>
        <p:spPr bwMode="gray">
          <a:xfrm>
            <a:off x="1689457" y="4037811"/>
            <a:ext cx="7197638"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23825" lvl="1" indent="-122238" defTabSz="895350">
              <a:buClr>
                <a:schemeClr val="tx2"/>
              </a:buClr>
              <a:buSzPct val="125000"/>
              <a:buFont typeface="Arial" pitchFamily="34" charset="0"/>
              <a:buChar char="▪"/>
            </a:pPr>
            <a:r>
              <a:rPr lang="en-US" dirty="0" smtClean="0">
                <a:latin typeface="+mn-lt"/>
              </a:rPr>
              <a:t>The 2011 High Level Forum on Aid Effectiveness in </a:t>
            </a:r>
            <a:r>
              <a:rPr lang="en-US" dirty="0" err="1" smtClean="0">
                <a:latin typeface="+mn-lt"/>
              </a:rPr>
              <a:t>Busan</a:t>
            </a:r>
            <a:r>
              <a:rPr lang="en-US" dirty="0" smtClean="0">
                <a:latin typeface="+mn-lt"/>
              </a:rPr>
              <a:t> initiated a shift towards the broader notion of </a:t>
            </a:r>
            <a:r>
              <a:rPr lang="en-US" i="1" dirty="0" smtClean="0">
                <a:latin typeface="+mn-lt"/>
              </a:rPr>
              <a:t>development </a:t>
            </a:r>
            <a:r>
              <a:rPr lang="en-US" dirty="0" smtClean="0">
                <a:latin typeface="+mn-lt"/>
              </a:rPr>
              <a:t>effectiveness, with country ownership, inclusion and accountability for results at its core</a:t>
            </a:r>
          </a:p>
          <a:p>
            <a:pPr marL="123825" lvl="1" indent="-122238" defTabSz="895350">
              <a:buClr>
                <a:schemeClr val="tx2"/>
              </a:buClr>
              <a:buSzPct val="125000"/>
              <a:buFont typeface="Arial" pitchFamily="34" charset="0"/>
              <a:buChar char="▪"/>
            </a:pPr>
            <a:r>
              <a:rPr lang="en-US" dirty="0" smtClean="0">
                <a:latin typeface="+mn-lt"/>
              </a:rPr>
              <a:t>The Harmonization for Health in Africa (HHA) Tunis high level conference with </a:t>
            </a:r>
            <a:r>
              <a:rPr lang="en-US" dirty="0" err="1" smtClean="0">
                <a:latin typeface="+mn-lt"/>
              </a:rPr>
              <a:t>MoF</a:t>
            </a:r>
            <a:r>
              <a:rPr lang="en-US" dirty="0" smtClean="0">
                <a:latin typeface="+mn-lt"/>
              </a:rPr>
              <a:t> and </a:t>
            </a:r>
            <a:r>
              <a:rPr lang="en-US" dirty="0" err="1" smtClean="0">
                <a:latin typeface="+mn-lt"/>
              </a:rPr>
              <a:t>MoH</a:t>
            </a:r>
            <a:r>
              <a:rPr lang="en-US" dirty="0" smtClean="0">
                <a:latin typeface="+mn-lt"/>
              </a:rPr>
              <a:t> emphasized the urgent need for greater domestic accountability, greater value for money in the delivery of health services in Africa and reduced dependence on foreign aid and instead take advantage of the continent’s impressive economic growth and demographic dividend  </a:t>
            </a:r>
            <a:endParaRPr lang="en-US" dirty="0">
              <a:latin typeface="+mn-lt"/>
            </a:endParaRPr>
          </a:p>
        </p:txBody>
      </p:sp>
      <p:cxnSp>
        <p:nvCxnSpPr>
          <p:cNvPr id="14" name="Straight Connector 13"/>
          <p:cNvCxnSpPr/>
          <p:nvPr/>
        </p:nvCxnSpPr>
        <p:spPr>
          <a:xfrm>
            <a:off x="504967" y="2421719"/>
            <a:ext cx="8373421"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4967" y="3870679"/>
            <a:ext cx="8389341"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2907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86148" y="2497550"/>
            <a:ext cx="3862316" cy="3166273"/>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utoShape 6"/>
          <p:cNvSpPr>
            <a:spLocks noChangeArrowheads="1"/>
          </p:cNvSpPr>
          <p:nvPr>
            <p:custDataLst>
              <p:tags r:id="rId1"/>
            </p:custDataLst>
          </p:nvPr>
        </p:nvSpPr>
        <p:spPr bwMode="gray">
          <a:xfrm>
            <a:off x="283439" y="1351126"/>
            <a:ext cx="5134721" cy="5008730"/>
          </a:xfrm>
          <a:prstGeom prst="homePlate">
            <a:avLst>
              <a:gd name="adj" fmla="val 1807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3315" name="Content Placeholder 3"/>
          <p:cNvSpPr>
            <a:spLocks noGrp="1"/>
          </p:cNvSpPr>
          <p:nvPr>
            <p:ph sz="quarter" idx="12"/>
          </p:nvPr>
        </p:nvSpPr>
        <p:spPr bwMode="auto">
          <a:xfrm>
            <a:off x="222066" y="142512"/>
            <a:ext cx="7080071" cy="92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marL="0" indent="0" eaLnBrk="1" hangingPunct="1"/>
            <a:r>
              <a:rPr lang="en-US" sz="2400" b="1" dirty="0" smtClean="0">
                <a:solidFill>
                  <a:srgbClr val="0E3659"/>
                </a:solidFill>
                <a:ea typeface="ＭＳ Ｐゴシック" pitchFamily="34" charset="-128"/>
              </a:rPr>
              <a:t>In many countries, dependency on external resources has decreased over the past years*</a:t>
            </a:r>
          </a:p>
          <a:p>
            <a:pPr marL="0" indent="0" eaLnBrk="1" hangingPunct="1"/>
            <a:r>
              <a:rPr lang="en-US" sz="1800" dirty="0" smtClean="0">
                <a:solidFill>
                  <a:srgbClr val="0E3659"/>
                </a:solidFill>
                <a:ea typeface="ＭＳ Ｐゴシック" pitchFamily="34" charset="-128"/>
              </a:rPr>
              <a:t>External </a:t>
            </a:r>
            <a:r>
              <a:rPr lang="en-US" sz="1800" dirty="0">
                <a:solidFill>
                  <a:srgbClr val="0E3659"/>
                </a:solidFill>
                <a:ea typeface="ＭＳ Ｐゴシック" pitchFamily="34" charset="-128"/>
              </a:rPr>
              <a:t>resources on health as % of </a:t>
            </a:r>
            <a:r>
              <a:rPr lang="en-US" sz="1800" dirty="0" smtClean="0">
                <a:solidFill>
                  <a:srgbClr val="0E3659"/>
                </a:solidFill>
                <a:ea typeface="ＭＳ Ｐゴシック" pitchFamily="34" charset="-128"/>
              </a:rPr>
              <a:t>Total Health Expenditure, Examples</a:t>
            </a:r>
          </a:p>
        </p:txBody>
      </p:sp>
      <p:sp>
        <p:nvSpPr>
          <p:cNvPr id="12" name="Rectangle 11"/>
          <p:cNvSpPr>
            <a:spLocks noChangeArrowheads="1"/>
          </p:cNvSpPr>
          <p:nvPr/>
        </p:nvSpPr>
        <p:spPr bwMode="gray">
          <a:xfrm>
            <a:off x="5527344" y="2703377"/>
            <a:ext cx="323452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23825" lvl="1" indent="-122238" defTabSz="895350">
              <a:buClr>
                <a:schemeClr val="tx2"/>
              </a:buClr>
              <a:buSzPct val="125000"/>
              <a:buFont typeface="Arial" pitchFamily="34" charset="0"/>
              <a:buChar char="▪"/>
            </a:pPr>
            <a:r>
              <a:rPr lang="en-US" dirty="0" smtClean="0">
                <a:latin typeface="+mn-lt"/>
              </a:rPr>
              <a:t>As domestic resources grow, it becomes increasingly important to take into account both domestic and external resources for health</a:t>
            </a:r>
          </a:p>
          <a:p>
            <a:pPr marL="123825" lvl="1" indent="-122238" defTabSz="895350">
              <a:buClr>
                <a:schemeClr val="tx2"/>
              </a:buClr>
              <a:buSzPct val="125000"/>
              <a:buFont typeface="Arial" pitchFamily="34" charset="0"/>
              <a:buChar char="▪"/>
            </a:pPr>
            <a:endParaRPr lang="en-US" dirty="0" smtClean="0">
              <a:latin typeface="+mn-lt"/>
            </a:endParaRPr>
          </a:p>
          <a:p>
            <a:pPr marL="123825" lvl="1" indent="-122238" defTabSz="895350">
              <a:buClr>
                <a:schemeClr val="tx2"/>
              </a:buClr>
              <a:buSzPct val="125000"/>
              <a:buFont typeface="Arial" pitchFamily="34" charset="0"/>
              <a:buChar char="▪"/>
            </a:pPr>
            <a:r>
              <a:rPr lang="en-US" dirty="0" smtClean="0">
                <a:latin typeface="+mn-lt"/>
              </a:rPr>
              <a:t>Similarly, accountability for results must be enabled through both domestic and global accountability mechanisms</a:t>
            </a:r>
            <a:endParaRPr lang="en-US" dirty="0">
              <a:latin typeface="+mn-lt"/>
            </a:endParaRPr>
          </a:p>
        </p:txBody>
      </p:sp>
      <p:graphicFrame>
        <p:nvGraphicFramePr>
          <p:cNvPr id="2" name="Chart 1"/>
          <p:cNvGraphicFramePr/>
          <p:nvPr>
            <p:extLst>
              <p:ext uri="{D42A27DB-BD31-4B8C-83A1-F6EECF244321}">
                <p14:modId xmlns:p14="http://schemas.microsoft.com/office/powerpoint/2010/main" val="31049788"/>
              </p:ext>
            </p:extLst>
          </p:nvPr>
        </p:nvGraphicFramePr>
        <p:xfrm>
          <a:off x="245662" y="1514899"/>
          <a:ext cx="5377218" cy="4684274"/>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3894218" y="3379458"/>
            <a:ext cx="614150" cy="313898"/>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3894218" y="5463556"/>
            <a:ext cx="614150" cy="313898"/>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894218" y="4139853"/>
            <a:ext cx="614150" cy="313898"/>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894218" y="4480894"/>
            <a:ext cx="614150" cy="313898"/>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894218" y="5029078"/>
            <a:ext cx="614150" cy="313898"/>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848665" y="3345335"/>
            <a:ext cx="818866" cy="369332"/>
          </a:xfrm>
          <a:prstGeom prst="rect">
            <a:avLst/>
          </a:prstGeom>
          <a:noFill/>
        </p:spPr>
        <p:txBody>
          <a:bodyPr wrap="square" rtlCol="0">
            <a:spAutoFit/>
          </a:bodyPr>
          <a:lstStyle/>
          <a:p>
            <a:r>
              <a:rPr lang="en-US" dirty="0" smtClean="0">
                <a:solidFill>
                  <a:schemeClr val="bg1"/>
                </a:solidFill>
                <a:latin typeface="+mn-lt"/>
              </a:rPr>
              <a:t>-25%</a:t>
            </a:r>
            <a:endParaRPr lang="en-US" dirty="0">
              <a:solidFill>
                <a:schemeClr val="bg1"/>
              </a:solidFill>
              <a:latin typeface="+mn-lt"/>
            </a:endParaRPr>
          </a:p>
        </p:txBody>
      </p:sp>
      <p:sp>
        <p:nvSpPr>
          <p:cNvPr id="21" name="TextBox 20"/>
          <p:cNvSpPr txBox="1"/>
          <p:nvPr/>
        </p:nvSpPr>
        <p:spPr>
          <a:xfrm>
            <a:off x="3864585" y="4098247"/>
            <a:ext cx="818866" cy="369332"/>
          </a:xfrm>
          <a:prstGeom prst="rect">
            <a:avLst/>
          </a:prstGeom>
          <a:noFill/>
        </p:spPr>
        <p:txBody>
          <a:bodyPr wrap="square" rtlCol="0">
            <a:spAutoFit/>
          </a:bodyPr>
          <a:lstStyle/>
          <a:p>
            <a:r>
              <a:rPr lang="en-US" dirty="0" smtClean="0">
                <a:solidFill>
                  <a:schemeClr val="bg1"/>
                </a:solidFill>
                <a:latin typeface="+mn-lt"/>
              </a:rPr>
              <a:t>-16%</a:t>
            </a:r>
            <a:endParaRPr lang="en-US" dirty="0">
              <a:solidFill>
                <a:schemeClr val="bg1"/>
              </a:solidFill>
              <a:latin typeface="+mn-lt"/>
            </a:endParaRPr>
          </a:p>
        </p:txBody>
      </p:sp>
      <p:sp>
        <p:nvSpPr>
          <p:cNvPr id="22" name="TextBox 21"/>
          <p:cNvSpPr txBox="1"/>
          <p:nvPr/>
        </p:nvSpPr>
        <p:spPr>
          <a:xfrm>
            <a:off x="3907801" y="5438023"/>
            <a:ext cx="818866" cy="369332"/>
          </a:xfrm>
          <a:prstGeom prst="rect">
            <a:avLst/>
          </a:prstGeom>
          <a:noFill/>
        </p:spPr>
        <p:txBody>
          <a:bodyPr wrap="square" rtlCol="0">
            <a:spAutoFit/>
          </a:bodyPr>
          <a:lstStyle/>
          <a:p>
            <a:r>
              <a:rPr lang="en-US" dirty="0" smtClean="0">
                <a:solidFill>
                  <a:schemeClr val="bg1"/>
                </a:solidFill>
                <a:latin typeface="+mn-lt"/>
              </a:rPr>
              <a:t>-33%</a:t>
            </a:r>
            <a:endParaRPr lang="en-US" dirty="0">
              <a:solidFill>
                <a:schemeClr val="bg1"/>
              </a:solidFill>
              <a:latin typeface="+mn-lt"/>
            </a:endParaRPr>
          </a:p>
        </p:txBody>
      </p:sp>
      <p:sp>
        <p:nvSpPr>
          <p:cNvPr id="23" name="TextBox 22"/>
          <p:cNvSpPr txBox="1"/>
          <p:nvPr/>
        </p:nvSpPr>
        <p:spPr>
          <a:xfrm>
            <a:off x="3869129" y="4457639"/>
            <a:ext cx="818866" cy="369332"/>
          </a:xfrm>
          <a:prstGeom prst="rect">
            <a:avLst/>
          </a:prstGeom>
          <a:noFill/>
        </p:spPr>
        <p:txBody>
          <a:bodyPr wrap="square" rtlCol="0">
            <a:spAutoFit/>
          </a:bodyPr>
          <a:lstStyle/>
          <a:p>
            <a:r>
              <a:rPr lang="en-US" dirty="0" smtClean="0">
                <a:solidFill>
                  <a:schemeClr val="bg1"/>
                </a:solidFill>
                <a:latin typeface="+mn-lt"/>
              </a:rPr>
              <a:t>-13%</a:t>
            </a:r>
            <a:endParaRPr lang="en-US" dirty="0">
              <a:solidFill>
                <a:schemeClr val="bg1"/>
              </a:solidFill>
              <a:latin typeface="+mn-lt"/>
            </a:endParaRPr>
          </a:p>
        </p:txBody>
      </p:sp>
      <p:sp>
        <p:nvSpPr>
          <p:cNvPr id="24" name="TextBox 23"/>
          <p:cNvSpPr txBox="1"/>
          <p:nvPr/>
        </p:nvSpPr>
        <p:spPr>
          <a:xfrm>
            <a:off x="3871401" y="4992183"/>
            <a:ext cx="818866" cy="369332"/>
          </a:xfrm>
          <a:prstGeom prst="rect">
            <a:avLst/>
          </a:prstGeom>
          <a:noFill/>
        </p:spPr>
        <p:txBody>
          <a:bodyPr wrap="square" rtlCol="0">
            <a:spAutoFit/>
          </a:bodyPr>
          <a:lstStyle/>
          <a:p>
            <a:r>
              <a:rPr lang="en-US" dirty="0" smtClean="0">
                <a:solidFill>
                  <a:schemeClr val="bg1"/>
                </a:solidFill>
                <a:latin typeface="+mn-lt"/>
              </a:rPr>
              <a:t>-36%</a:t>
            </a:r>
            <a:endParaRPr lang="en-US" dirty="0">
              <a:solidFill>
                <a:schemeClr val="bg1"/>
              </a:solidFill>
              <a:latin typeface="+mn-lt"/>
            </a:endParaRPr>
          </a:p>
        </p:txBody>
      </p:sp>
      <p:sp>
        <p:nvSpPr>
          <p:cNvPr id="25" name="TextBox 24"/>
          <p:cNvSpPr txBox="1"/>
          <p:nvPr/>
        </p:nvSpPr>
        <p:spPr>
          <a:xfrm>
            <a:off x="1227911" y="6544492"/>
            <a:ext cx="6348549" cy="246221"/>
          </a:xfrm>
          <a:prstGeom prst="rect">
            <a:avLst/>
          </a:prstGeom>
          <a:noFill/>
        </p:spPr>
        <p:txBody>
          <a:bodyPr wrap="square" rtlCol="0">
            <a:spAutoFit/>
          </a:bodyPr>
          <a:lstStyle/>
          <a:p>
            <a:r>
              <a:rPr lang="en-US" sz="1000" dirty="0" smtClean="0"/>
              <a:t>Source: WHO, NHA database</a:t>
            </a:r>
            <a:endParaRPr lang="en-US" sz="1000" dirty="0"/>
          </a:p>
        </p:txBody>
      </p:sp>
    </p:spTree>
    <p:extLst>
      <p:ext uri="{BB962C8B-B14F-4D97-AF65-F5344CB8AC3E}">
        <p14:creationId xmlns:p14="http://schemas.microsoft.com/office/powerpoint/2010/main" val="2107454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3"/>
          <p:cNvSpPr>
            <a:spLocks noGrp="1"/>
          </p:cNvSpPr>
          <p:nvPr>
            <p:ph sz="quarter" idx="12"/>
          </p:nvPr>
        </p:nvSpPr>
        <p:spPr bwMode="auto">
          <a:xfrm>
            <a:off x="65310" y="74272"/>
            <a:ext cx="7328268" cy="92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marL="0" indent="0" eaLnBrk="1" hangingPunct="1"/>
            <a:r>
              <a:rPr lang="en-US" sz="2400" b="1" dirty="0" smtClean="0">
                <a:solidFill>
                  <a:srgbClr val="0E3659"/>
                </a:solidFill>
                <a:ea typeface="ＭＳ Ｐゴシック" pitchFamily="34" charset="-128"/>
              </a:rPr>
              <a:t>Yet, the health sector remains crowded and issues of duplication and fragmentation are still very real </a:t>
            </a:r>
          </a:p>
          <a:p>
            <a:pPr marL="0" indent="0" eaLnBrk="1" hangingPunct="1"/>
            <a:r>
              <a:rPr lang="en-US" sz="1800" dirty="0" smtClean="0">
                <a:solidFill>
                  <a:srgbClr val="0E3659"/>
                </a:solidFill>
                <a:ea typeface="ＭＳ Ｐゴシック" pitchFamily="34" charset="-128"/>
              </a:rPr>
              <a:t>Key external stakeholders in Mali </a:t>
            </a:r>
          </a:p>
        </p:txBody>
      </p:sp>
      <p:grpSp>
        <p:nvGrpSpPr>
          <p:cNvPr id="4" name="Group 3"/>
          <p:cNvGrpSpPr/>
          <p:nvPr/>
        </p:nvGrpSpPr>
        <p:grpSpPr>
          <a:xfrm>
            <a:off x="655845" y="1228626"/>
            <a:ext cx="7955885" cy="5195194"/>
            <a:chOff x="997046" y="1400728"/>
            <a:chExt cx="7165976" cy="4791076"/>
          </a:xfrm>
        </p:grpSpPr>
        <p:sp>
          <p:nvSpPr>
            <p:cNvPr id="15" name="Freeform 4"/>
            <p:cNvSpPr>
              <a:spLocks/>
            </p:cNvSpPr>
            <p:nvPr/>
          </p:nvSpPr>
          <p:spPr bwMode="auto">
            <a:xfrm>
              <a:off x="5775421" y="3227941"/>
              <a:ext cx="2387600" cy="2963863"/>
            </a:xfrm>
            <a:custGeom>
              <a:avLst/>
              <a:gdLst>
                <a:gd name="T0" fmla="*/ 0 w 831"/>
                <a:gd name="T1" fmla="*/ 678 h 1032"/>
                <a:gd name="T2" fmla="*/ 82 w 831"/>
                <a:gd name="T3" fmla="*/ 678 h 1032"/>
                <a:gd name="T4" fmla="*/ 84 w 831"/>
                <a:gd name="T5" fmla="*/ 679 h 1032"/>
                <a:gd name="T6" fmla="*/ 125 w 831"/>
                <a:gd name="T7" fmla="*/ 691 h 1032"/>
                <a:gd name="T8" fmla="*/ 198 w 831"/>
                <a:gd name="T9" fmla="*/ 618 h 1032"/>
                <a:gd name="T10" fmla="*/ 125 w 831"/>
                <a:gd name="T11" fmla="*/ 544 h 1032"/>
                <a:gd name="T12" fmla="*/ 83 w 831"/>
                <a:gd name="T13" fmla="*/ 557 h 1032"/>
                <a:gd name="T14" fmla="*/ 82 w 831"/>
                <a:gd name="T15" fmla="*/ 558 h 1032"/>
                <a:gd name="T16" fmla="*/ 0 w 831"/>
                <a:gd name="T17" fmla="*/ 558 h 1032"/>
                <a:gd name="T18" fmla="*/ 0 w 831"/>
                <a:gd name="T19" fmla="*/ 431 h 1032"/>
                <a:gd name="T20" fmla="*/ 0 w 831"/>
                <a:gd name="T21" fmla="*/ 413 h 1032"/>
                <a:gd name="T22" fmla="*/ 0 w 831"/>
                <a:gd name="T23" fmla="*/ 209 h 1032"/>
                <a:gd name="T24" fmla="*/ 0 w 831"/>
                <a:gd name="T25" fmla="*/ 198 h 1032"/>
                <a:gd name="T26" fmla="*/ 342 w 831"/>
                <a:gd name="T27" fmla="*/ 198 h 1032"/>
                <a:gd name="T28" fmla="*/ 358 w 831"/>
                <a:gd name="T29" fmla="*/ 198 h 1032"/>
                <a:gd name="T30" fmla="*/ 358 w 831"/>
                <a:gd name="T31" fmla="*/ 116 h 1032"/>
                <a:gd name="T32" fmla="*/ 357 w 831"/>
                <a:gd name="T33" fmla="*/ 115 h 1032"/>
                <a:gd name="T34" fmla="*/ 344 w 831"/>
                <a:gd name="T35" fmla="*/ 74 h 1032"/>
                <a:gd name="T36" fmla="*/ 418 w 831"/>
                <a:gd name="T37" fmla="*/ 0 h 1032"/>
                <a:gd name="T38" fmla="*/ 491 w 831"/>
                <a:gd name="T39" fmla="*/ 74 h 1032"/>
                <a:gd name="T40" fmla="*/ 479 w 831"/>
                <a:gd name="T41" fmla="*/ 114 h 1032"/>
                <a:gd name="T42" fmla="*/ 477 w 831"/>
                <a:gd name="T43" fmla="*/ 116 h 1032"/>
                <a:gd name="T44" fmla="*/ 478 w 831"/>
                <a:gd name="T45" fmla="*/ 198 h 1032"/>
                <a:gd name="T46" fmla="*/ 494 w 831"/>
                <a:gd name="T47" fmla="*/ 198 h 1032"/>
                <a:gd name="T48" fmla="*/ 831 w 831"/>
                <a:gd name="T49" fmla="*/ 198 h 1032"/>
                <a:gd name="T50" fmla="*/ 831 w 831"/>
                <a:gd name="T51" fmla="*/ 519 h 1032"/>
                <a:gd name="T52" fmla="*/ 831 w 831"/>
                <a:gd name="T53" fmla="*/ 762 h 1032"/>
                <a:gd name="T54" fmla="*/ 831 w 831"/>
                <a:gd name="T55" fmla="*/ 1032 h 1032"/>
                <a:gd name="T56" fmla="*/ 0 w 831"/>
                <a:gd name="T57" fmla="*/ 1032 h 1032"/>
                <a:gd name="T58" fmla="*/ 0 w 831"/>
                <a:gd name="T59" fmla="*/ 804 h 1032"/>
                <a:gd name="T60" fmla="*/ 0 w 831"/>
                <a:gd name="T61" fmla="*/ 794 h 1032"/>
                <a:gd name="T62" fmla="*/ 0 w 831"/>
                <a:gd name="T63" fmla="*/ 67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1" h="1032">
                  <a:moveTo>
                    <a:pt x="0" y="678"/>
                  </a:moveTo>
                  <a:cubicBezTo>
                    <a:pt x="0" y="678"/>
                    <a:pt x="4" y="596"/>
                    <a:pt x="82" y="678"/>
                  </a:cubicBezTo>
                  <a:cubicBezTo>
                    <a:pt x="84" y="679"/>
                    <a:pt x="84" y="679"/>
                    <a:pt x="84" y="679"/>
                  </a:cubicBezTo>
                  <a:cubicBezTo>
                    <a:pt x="96" y="687"/>
                    <a:pt x="110" y="691"/>
                    <a:pt x="125" y="691"/>
                  </a:cubicBezTo>
                  <a:cubicBezTo>
                    <a:pt x="166" y="691"/>
                    <a:pt x="198" y="659"/>
                    <a:pt x="198" y="618"/>
                  </a:cubicBezTo>
                  <a:cubicBezTo>
                    <a:pt x="198" y="577"/>
                    <a:pt x="166" y="544"/>
                    <a:pt x="125" y="544"/>
                  </a:cubicBezTo>
                  <a:cubicBezTo>
                    <a:pt x="109" y="544"/>
                    <a:pt x="95" y="548"/>
                    <a:pt x="83" y="557"/>
                  </a:cubicBezTo>
                  <a:cubicBezTo>
                    <a:pt x="82" y="558"/>
                    <a:pt x="82" y="558"/>
                    <a:pt x="82" y="558"/>
                  </a:cubicBezTo>
                  <a:cubicBezTo>
                    <a:pt x="4" y="640"/>
                    <a:pt x="0" y="558"/>
                    <a:pt x="0" y="558"/>
                  </a:cubicBezTo>
                  <a:cubicBezTo>
                    <a:pt x="0" y="431"/>
                    <a:pt x="0" y="431"/>
                    <a:pt x="0" y="431"/>
                  </a:cubicBezTo>
                  <a:cubicBezTo>
                    <a:pt x="0" y="413"/>
                    <a:pt x="0" y="413"/>
                    <a:pt x="0" y="413"/>
                  </a:cubicBezTo>
                  <a:cubicBezTo>
                    <a:pt x="0" y="209"/>
                    <a:pt x="0" y="209"/>
                    <a:pt x="0" y="209"/>
                  </a:cubicBezTo>
                  <a:cubicBezTo>
                    <a:pt x="0" y="198"/>
                    <a:pt x="0" y="198"/>
                    <a:pt x="0" y="198"/>
                  </a:cubicBezTo>
                  <a:cubicBezTo>
                    <a:pt x="342" y="198"/>
                    <a:pt x="342" y="198"/>
                    <a:pt x="342" y="198"/>
                  </a:cubicBezTo>
                  <a:cubicBezTo>
                    <a:pt x="358" y="198"/>
                    <a:pt x="358" y="198"/>
                    <a:pt x="358" y="198"/>
                  </a:cubicBezTo>
                  <a:cubicBezTo>
                    <a:pt x="358" y="198"/>
                    <a:pt x="439" y="194"/>
                    <a:pt x="358" y="116"/>
                  </a:cubicBezTo>
                  <a:cubicBezTo>
                    <a:pt x="357" y="115"/>
                    <a:pt x="357" y="115"/>
                    <a:pt x="357" y="115"/>
                  </a:cubicBezTo>
                  <a:cubicBezTo>
                    <a:pt x="348" y="103"/>
                    <a:pt x="344" y="90"/>
                    <a:pt x="344" y="74"/>
                  </a:cubicBezTo>
                  <a:cubicBezTo>
                    <a:pt x="344" y="33"/>
                    <a:pt x="377" y="0"/>
                    <a:pt x="418" y="0"/>
                  </a:cubicBezTo>
                  <a:cubicBezTo>
                    <a:pt x="458" y="0"/>
                    <a:pt x="491" y="33"/>
                    <a:pt x="491" y="74"/>
                  </a:cubicBezTo>
                  <a:cubicBezTo>
                    <a:pt x="491" y="89"/>
                    <a:pt x="487" y="103"/>
                    <a:pt x="479" y="114"/>
                  </a:cubicBezTo>
                  <a:cubicBezTo>
                    <a:pt x="477" y="116"/>
                    <a:pt x="477" y="116"/>
                    <a:pt x="477" y="116"/>
                  </a:cubicBezTo>
                  <a:cubicBezTo>
                    <a:pt x="396" y="194"/>
                    <a:pt x="478" y="198"/>
                    <a:pt x="478" y="198"/>
                  </a:cubicBezTo>
                  <a:cubicBezTo>
                    <a:pt x="494" y="198"/>
                    <a:pt x="494" y="198"/>
                    <a:pt x="494" y="198"/>
                  </a:cubicBezTo>
                  <a:cubicBezTo>
                    <a:pt x="831" y="198"/>
                    <a:pt x="831" y="198"/>
                    <a:pt x="831" y="198"/>
                  </a:cubicBezTo>
                  <a:cubicBezTo>
                    <a:pt x="831" y="519"/>
                    <a:pt x="831" y="519"/>
                    <a:pt x="831" y="519"/>
                  </a:cubicBezTo>
                  <a:cubicBezTo>
                    <a:pt x="831" y="762"/>
                    <a:pt x="831" y="762"/>
                    <a:pt x="831" y="762"/>
                  </a:cubicBezTo>
                  <a:cubicBezTo>
                    <a:pt x="831" y="1032"/>
                    <a:pt x="831" y="1032"/>
                    <a:pt x="831" y="1032"/>
                  </a:cubicBezTo>
                  <a:cubicBezTo>
                    <a:pt x="0" y="1032"/>
                    <a:pt x="0" y="1032"/>
                    <a:pt x="0" y="1032"/>
                  </a:cubicBezTo>
                  <a:cubicBezTo>
                    <a:pt x="0" y="804"/>
                    <a:pt x="0" y="804"/>
                    <a:pt x="0" y="804"/>
                  </a:cubicBezTo>
                  <a:cubicBezTo>
                    <a:pt x="0" y="794"/>
                    <a:pt x="0" y="794"/>
                    <a:pt x="0" y="794"/>
                  </a:cubicBezTo>
                  <a:lnTo>
                    <a:pt x="0" y="678"/>
                  </a:lnTo>
                  <a:close/>
                </a:path>
              </a:pathLst>
            </a:custGeom>
            <a:solidFill>
              <a:schemeClr val="accent1"/>
            </a:solidFill>
            <a:ln w="9525" cap="flat">
              <a:solidFill>
                <a:schemeClr val="bg1"/>
              </a:solidFill>
              <a:prstDash val="dash"/>
              <a:miter lim="800000"/>
              <a:headEnd/>
              <a:tailEnd/>
            </a:ln>
          </p:spPr>
          <p:txBody>
            <a:bodyPr/>
            <a:lstStyle/>
            <a:p>
              <a:endParaRPr lang="en-US">
                <a:solidFill>
                  <a:schemeClr val="bg1"/>
                </a:solidFill>
                <a:latin typeface="+mn-lt"/>
              </a:endParaRPr>
            </a:p>
          </p:txBody>
        </p:sp>
        <p:sp>
          <p:nvSpPr>
            <p:cNvPr id="16" name="Freeform 5"/>
            <p:cNvSpPr>
              <a:spLocks/>
            </p:cNvSpPr>
            <p:nvPr/>
          </p:nvSpPr>
          <p:spPr bwMode="auto">
            <a:xfrm>
              <a:off x="997046" y="3227941"/>
              <a:ext cx="2387600" cy="2963863"/>
            </a:xfrm>
            <a:custGeom>
              <a:avLst/>
              <a:gdLst>
                <a:gd name="T0" fmla="*/ 831 w 831"/>
                <a:gd name="T1" fmla="*/ 678 h 1032"/>
                <a:gd name="T2" fmla="*/ 749 w 831"/>
                <a:gd name="T3" fmla="*/ 678 h 1032"/>
                <a:gd name="T4" fmla="*/ 747 w 831"/>
                <a:gd name="T5" fmla="*/ 679 h 1032"/>
                <a:gd name="T6" fmla="*/ 706 w 831"/>
                <a:gd name="T7" fmla="*/ 691 h 1032"/>
                <a:gd name="T8" fmla="*/ 633 w 831"/>
                <a:gd name="T9" fmla="*/ 618 h 1032"/>
                <a:gd name="T10" fmla="*/ 706 w 831"/>
                <a:gd name="T11" fmla="*/ 544 h 1032"/>
                <a:gd name="T12" fmla="*/ 748 w 831"/>
                <a:gd name="T13" fmla="*/ 557 h 1032"/>
                <a:gd name="T14" fmla="*/ 749 w 831"/>
                <a:gd name="T15" fmla="*/ 558 h 1032"/>
                <a:gd name="T16" fmla="*/ 831 w 831"/>
                <a:gd name="T17" fmla="*/ 558 h 1032"/>
                <a:gd name="T18" fmla="*/ 831 w 831"/>
                <a:gd name="T19" fmla="*/ 431 h 1032"/>
                <a:gd name="T20" fmla="*/ 831 w 831"/>
                <a:gd name="T21" fmla="*/ 413 h 1032"/>
                <a:gd name="T22" fmla="*/ 831 w 831"/>
                <a:gd name="T23" fmla="*/ 209 h 1032"/>
                <a:gd name="T24" fmla="*/ 831 w 831"/>
                <a:gd name="T25" fmla="*/ 198 h 1032"/>
                <a:gd name="T26" fmla="*/ 489 w 831"/>
                <a:gd name="T27" fmla="*/ 198 h 1032"/>
                <a:gd name="T28" fmla="*/ 473 w 831"/>
                <a:gd name="T29" fmla="*/ 198 h 1032"/>
                <a:gd name="T30" fmla="*/ 473 w 831"/>
                <a:gd name="T31" fmla="*/ 116 h 1032"/>
                <a:gd name="T32" fmla="*/ 474 w 831"/>
                <a:gd name="T33" fmla="*/ 115 h 1032"/>
                <a:gd name="T34" fmla="*/ 487 w 831"/>
                <a:gd name="T35" fmla="*/ 74 h 1032"/>
                <a:gd name="T36" fmla="*/ 413 w 831"/>
                <a:gd name="T37" fmla="*/ 0 h 1032"/>
                <a:gd name="T38" fmla="*/ 340 w 831"/>
                <a:gd name="T39" fmla="*/ 74 h 1032"/>
                <a:gd name="T40" fmla="*/ 352 w 831"/>
                <a:gd name="T41" fmla="*/ 114 h 1032"/>
                <a:gd name="T42" fmla="*/ 354 w 831"/>
                <a:gd name="T43" fmla="*/ 116 h 1032"/>
                <a:gd name="T44" fmla="*/ 353 w 831"/>
                <a:gd name="T45" fmla="*/ 198 h 1032"/>
                <a:gd name="T46" fmla="*/ 337 w 831"/>
                <a:gd name="T47" fmla="*/ 198 h 1032"/>
                <a:gd name="T48" fmla="*/ 0 w 831"/>
                <a:gd name="T49" fmla="*/ 198 h 1032"/>
                <a:gd name="T50" fmla="*/ 0 w 831"/>
                <a:gd name="T51" fmla="*/ 519 h 1032"/>
                <a:gd name="T52" fmla="*/ 0 w 831"/>
                <a:gd name="T53" fmla="*/ 762 h 1032"/>
                <a:gd name="T54" fmla="*/ 0 w 831"/>
                <a:gd name="T55" fmla="*/ 1032 h 1032"/>
                <a:gd name="T56" fmla="*/ 831 w 831"/>
                <a:gd name="T57" fmla="*/ 1032 h 1032"/>
                <a:gd name="T58" fmla="*/ 831 w 831"/>
                <a:gd name="T59" fmla="*/ 804 h 1032"/>
                <a:gd name="T60" fmla="*/ 831 w 831"/>
                <a:gd name="T61" fmla="*/ 794 h 1032"/>
                <a:gd name="T62" fmla="*/ 831 w 831"/>
                <a:gd name="T63" fmla="*/ 67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1" h="1032">
                  <a:moveTo>
                    <a:pt x="831" y="678"/>
                  </a:moveTo>
                  <a:cubicBezTo>
                    <a:pt x="831" y="678"/>
                    <a:pt x="827" y="596"/>
                    <a:pt x="749" y="678"/>
                  </a:cubicBezTo>
                  <a:cubicBezTo>
                    <a:pt x="747" y="679"/>
                    <a:pt x="747" y="679"/>
                    <a:pt x="747" y="679"/>
                  </a:cubicBezTo>
                  <a:cubicBezTo>
                    <a:pt x="735" y="687"/>
                    <a:pt x="721" y="691"/>
                    <a:pt x="706" y="691"/>
                  </a:cubicBezTo>
                  <a:cubicBezTo>
                    <a:pt x="665" y="691"/>
                    <a:pt x="633" y="659"/>
                    <a:pt x="633" y="618"/>
                  </a:cubicBezTo>
                  <a:cubicBezTo>
                    <a:pt x="633" y="577"/>
                    <a:pt x="665" y="544"/>
                    <a:pt x="706" y="544"/>
                  </a:cubicBezTo>
                  <a:cubicBezTo>
                    <a:pt x="722" y="544"/>
                    <a:pt x="736" y="548"/>
                    <a:pt x="748" y="557"/>
                  </a:cubicBezTo>
                  <a:cubicBezTo>
                    <a:pt x="749" y="558"/>
                    <a:pt x="749" y="558"/>
                    <a:pt x="749" y="558"/>
                  </a:cubicBezTo>
                  <a:cubicBezTo>
                    <a:pt x="827" y="640"/>
                    <a:pt x="831" y="558"/>
                    <a:pt x="831" y="558"/>
                  </a:cubicBezTo>
                  <a:cubicBezTo>
                    <a:pt x="831" y="431"/>
                    <a:pt x="831" y="431"/>
                    <a:pt x="831" y="431"/>
                  </a:cubicBezTo>
                  <a:cubicBezTo>
                    <a:pt x="831" y="413"/>
                    <a:pt x="831" y="413"/>
                    <a:pt x="831" y="413"/>
                  </a:cubicBezTo>
                  <a:cubicBezTo>
                    <a:pt x="831" y="209"/>
                    <a:pt x="831" y="209"/>
                    <a:pt x="831" y="209"/>
                  </a:cubicBezTo>
                  <a:cubicBezTo>
                    <a:pt x="831" y="198"/>
                    <a:pt x="831" y="198"/>
                    <a:pt x="831" y="198"/>
                  </a:cubicBezTo>
                  <a:cubicBezTo>
                    <a:pt x="489" y="198"/>
                    <a:pt x="489" y="198"/>
                    <a:pt x="489" y="198"/>
                  </a:cubicBezTo>
                  <a:cubicBezTo>
                    <a:pt x="473" y="198"/>
                    <a:pt x="473" y="198"/>
                    <a:pt x="473" y="198"/>
                  </a:cubicBezTo>
                  <a:cubicBezTo>
                    <a:pt x="473" y="198"/>
                    <a:pt x="392" y="194"/>
                    <a:pt x="473" y="116"/>
                  </a:cubicBezTo>
                  <a:cubicBezTo>
                    <a:pt x="474" y="115"/>
                    <a:pt x="474" y="115"/>
                    <a:pt x="474" y="115"/>
                  </a:cubicBezTo>
                  <a:cubicBezTo>
                    <a:pt x="483" y="103"/>
                    <a:pt x="487" y="90"/>
                    <a:pt x="487" y="74"/>
                  </a:cubicBezTo>
                  <a:cubicBezTo>
                    <a:pt x="487" y="33"/>
                    <a:pt x="454" y="0"/>
                    <a:pt x="413" y="0"/>
                  </a:cubicBezTo>
                  <a:cubicBezTo>
                    <a:pt x="373" y="0"/>
                    <a:pt x="340" y="33"/>
                    <a:pt x="340" y="74"/>
                  </a:cubicBezTo>
                  <a:cubicBezTo>
                    <a:pt x="340" y="89"/>
                    <a:pt x="344" y="103"/>
                    <a:pt x="352" y="114"/>
                  </a:cubicBezTo>
                  <a:cubicBezTo>
                    <a:pt x="354" y="116"/>
                    <a:pt x="354" y="116"/>
                    <a:pt x="354" y="116"/>
                  </a:cubicBezTo>
                  <a:cubicBezTo>
                    <a:pt x="435" y="194"/>
                    <a:pt x="353" y="198"/>
                    <a:pt x="353" y="198"/>
                  </a:cubicBezTo>
                  <a:cubicBezTo>
                    <a:pt x="337" y="198"/>
                    <a:pt x="337" y="198"/>
                    <a:pt x="337" y="198"/>
                  </a:cubicBezTo>
                  <a:cubicBezTo>
                    <a:pt x="0" y="198"/>
                    <a:pt x="0" y="198"/>
                    <a:pt x="0" y="198"/>
                  </a:cubicBezTo>
                  <a:cubicBezTo>
                    <a:pt x="0" y="519"/>
                    <a:pt x="0" y="519"/>
                    <a:pt x="0" y="519"/>
                  </a:cubicBezTo>
                  <a:cubicBezTo>
                    <a:pt x="0" y="762"/>
                    <a:pt x="0" y="762"/>
                    <a:pt x="0" y="762"/>
                  </a:cubicBezTo>
                  <a:cubicBezTo>
                    <a:pt x="0" y="1032"/>
                    <a:pt x="0" y="1032"/>
                    <a:pt x="0" y="1032"/>
                  </a:cubicBezTo>
                  <a:cubicBezTo>
                    <a:pt x="831" y="1032"/>
                    <a:pt x="831" y="1032"/>
                    <a:pt x="831" y="1032"/>
                  </a:cubicBezTo>
                  <a:cubicBezTo>
                    <a:pt x="831" y="804"/>
                    <a:pt x="831" y="804"/>
                    <a:pt x="831" y="804"/>
                  </a:cubicBezTo>
                  <a:cubicBezTo>
                    <a:pt x="831" y="794"/>
                    <a:pt x="831" y="794"/>
                    <a:pt x="831" y="794"/>
                  </a:cubicBezTo>
                  <a:lnTo>
                    <a:pt x="831" y="678"/>
                  </a:lnTo>
                  <a:close/>
                </a:path>
              </a:pathLst>
            </a:custGeom>
            <a:solidFill>
              <a:schemeClr val="accent1"/>
            </a:solidFill>
            <a:ln w="9525" cap="flat">
              <a:solidFill>
                <a:schemeClr val="bg1"/>
              </a:solidFill>
              <a:prstDash val="dash"/>
              <a:miter lim="800000"/>
              <a:headEnd/>
              <a:tailEnd/>
            </a:ln>
          </p:spPr>
          <p:txBody>
            <a:bodyPr/>
            <a:lstStyle/>
            <a:p>
              <a:endParaRPr lang="en-US">
                <a:solidFill>
                  <a:schemeClr val="bg1"/>
                </a:solidFill>
                <a:latin typeface="+mn-lt"/>
              </a:endParaRPr>
            </a:p>
          </p:txBody>
        </p:sp>
        <p:sp>
          <p:nvSpPr>
            <p:cNvPr id="17" name="Freeform 6"/>
            <p:cNvSpPr>
              <a:spLocks/>
            </p:cNvSpPr>
            <p:nvPr/>
          </p:nvSpPr>
          <p:spPr bwMode="auto">
            <a:xfrm>
              <a:off x="2817909" y="3796266"/>
              <a:ext cx="3529013" cy="2395538"/>
            </a:xfrm>
            <a:custGeom>
              <a:avLst/>
              <a:gdLst>
                <a:gd name="T0" fmla="*/ 198 w 1229"/>
                <a:gd name="T1" fmla="*/ 634 h 834"/>
                <a:gd name="T2" fmla="*/ 198 w 1229"/>
                <a:gd name="T3" fmla="*/ 834 h 834"/>
                <a:gd name="T4" fmla="*/ 468 w 1229"/>
                <a:gd name="T5" fmla="*/ 834 h 834"/>
                <a:gd name="T6" fmla="*/ 711 w 1229"/>
                <a:gd name="T7" fmla="*/ 834 h 834"/>
                <a:gd name="T8" fmla="*/ 1032 w 1229"/>
                <a:gd name="T9" fmla="*/ 834 h 834"/>
                <a:gd name="T10" fmla="*/ 1032 w 1229"/>
                <a:gd name="T11" fmla="*/ 496 h 834"/>
                <a:gd name="T12" fmla="*/ 1031 w 1229"/>
                <a:gd name="T13" fmla="*/ 480 h 834"/>
                <a:gd name="T14" fmla="*/ 1113 w 1229"/>
                <a:gd name="T15" fmla="*/ 479 h 834"/>
                <a:gd name="T16" fmla="*/ 1115 w 1229"/>
                <a:gd name="T17" fmla="*/ 481 h 834"/>
                <a:gd name="T18" fmla="*/ 1156 w 1229"/>
                <a:gd name="T19" fmla="*/ 493 h 834"/>
                <a:gd name="T20" fmla="*/ 1229 w 1229"/>
                <a:gd name="T21" fmla="*/ 419 h 834"/>
                <a:gd name="T22" fmla="*/ 1156 w 1229"/>
                <a:gd name="T23" fmla="*/ 345 h 834"/>
                <a:gd name="T24" fmla="*/ 1114 w 1229"/>
                <a:gd name="T25" fmla="*/ 358 h 834"/>
                <a:gd name="T26" fmla="*/ 1113 w 1229"/>
                <a:gd name="T27" fmla="*/ 360 h 834"/>
                <a:gd name="T28" fmla="*/ 1031 w 1229"/>
                <a:gd name="T29" fmla="*/ 359 h 834"/>
                <a:gd name="T30" fmla="*/ 1032 w 1229"/>
                <a:gd name="T31" fmla="*/ 343 h 834"/>
                <a:gd name="T32" fmla="*/ 1032 w 1229"/>
                <a:gd name="T33" fmla="*/ 0 h 834"/>
                <a:gd name="T34" fmla="*/ 1020 w 1229"/>
                <a:gd name="T35" fmla="*/ 0 h 834"/>
                <a:gd name="T36" fmla="*/ 816 w 1229"/>
                <a:gd name="T37" fmla="*/ 0 h 834"/>
                <a:gd name="T38" fmla="*/ 799 w 1229"/>
                <a:gd name="T39" fmla="*/ 0 h 834"/>
                <a:gd name="T40" fmla="*/ 671 w 1229"/>
                <a:gd name="T41" fmla="*/ 0 h 834"/>
                <a:gd name="T42" fmla="*/ 671 w 1229"/>
                <a:gd name="T43" fmla="*/ 82 h 834"/>
                <a:gd name="T44" fmla="*/ 672 w 1229"/>
                <a:gd name="T45" fmla="*/ 83 h 834"/>
                <a:gd name="T46" fmla="*/ 685 w 1229"/>
                <a:gd name="T47" fmla="*/ 125 h 834"/>
                <a:gd name="T48" fmla="*/ 612 w 1229"/>
                <a:gd name="T49" fmla="*/ 199 h 834"/>
                <a:gd name="T50" fmla="*/ 538 w 1229"/>
                <a:gd name="T51" fmla="*/ 125 h 834"/>
                <a:gd name="T52" fmla="*/ 550 w 1229"/>
                <a:gd name="T53" fmla="*/ 84 h 834"/>
                <a:gd name="T54" fmla="*/ 552 w 1229"/>
                <a:gd name="T55" fmla="*/ 82 h 834"/>
                <a:gd name="T56" fmla="*/ 551 w 1229"/>
                <a:gd name="T57" fmla="*/ 0 h 834"/>
                <a:gd name="T58" fmla="*/ 436 w 1229"/>
                <a:gd name="T59" fmla="*/ 0 h 834"/>
                <a:gd name="T60" fmla="*/ 426 w 1229"/>
                <a:gd name="T61" fmla="*/ 0 h 834"/>
                <a:gd name="T62" fmla="*/ 198 w 1229"/>
                <a:gd name="T63" fmla="*/ 0 h 834"/>
                <a:gd name="T64" fmla="*/ 198 w 1229"/>
                <a:gd name="T65" fmla="*/ 172 h 834"/>
                <a:gd name="T66" fmla="*/ 198 w 1229"/>
                <a:gd name="T67" fmla="*/ 280 h 834"/>
                <a:gd name="T68" fmla="*/ 198 w 1229"/>
                <a:gd name="T69" fmla="*/ 343 h 834"/>
                <a:gd name="T70" fmla="*/ 198 w 1229"/>
                <a:gd name="T71" fmla="*/ 359 h 834"/>
                <a:gd name="T72" fmla="*/ 116 w 1229"/>
                <a:gd name="T73" fmla="*/ 359 h 834"/>
                <a:gd name="T74" fmla="*/ 115 w 1229"/>
                <a:gd name="T75" fmla="*/ 358 h 834"/>
                <a:gd name="T76" fmla="*/ 73 w 1229"/>
                <a:gd name="T77" fmla="*/ 345 h 834"/>
                <a:gd name="T78" fmla="*/ 0 w 1229"/>
                <a:gd name="T79" fmla="*/ 419 h 834"/>
                <a:gd name="T80" fmla="*/ 73 w 1229"/>
                <a:gd name="T81" fmla="*/ 493 h 834"/>
                <a:gd name="T82" fmla="*/ 114 w 1229"/>
                <a:gd name="T83" fmla="*/ 480 h 834"/>
                <a:gd name="T84" fmla="*/ 116 w 1229"/>
                <a:gd name="T85" fmla="*/ 479 h 834"/>
                <a:gd name="T86" fmla="*/ 198 w 1229"/>
                <a:gd name="T87" fmla="*/ 479 h 834"/>
                <a:gd name="T88" fmla="*/ 198 w 1229"/>
                <a:gd name="T89" fmla="*/ 496 h 834"/>
                <a:gd name="T90" fmla="*/ 198 w 1229"/>
                <a:gd name="T91" fmla="*/ 576 h 834"/>
                <a:gd name="T92" fmla="*/ 198 w 1229"/>
                <a:gd name="T93" fmla="*/ 63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9" h="834">
                  <a:moveTo>
                    <a:pt x="198" y="634"/>
                  </a:moveTo>
                  <a:cubicBezTo>
                    <a:pt x="198" y="834"/>
                    <a:pt x="198" y="834"/>
                    <a:pt x="198" y="834"/>
                  </a:cubicBezTo>
                  <a:cubicBezTo>
                    <a:pt x="468" y="834"/>
                    <a:pt x="468" y="834"/>
                    <a:pt x="468" y="834"/>
                  </a:cubicBezTo>
                  <a:cubicBezTo>
                    <a:pt x="711" y="834"/>
                    <a:pt x="711" y="834"/>
                    <a:pt x="711" y="834"/>
                  </a:cubicBezTo>
                  <a:cubicBezTo>
                    <a:pt x="1032" y="834"/>
                    <a:pt x="1032" y="834"/>
                    <a:pt x="1032" y="834"/>
                  </a:cubicBezTo>
                  <a:cubicBezTo>
                    <a:pt x="1032" y="496"/>
                    <a:pt x="1032" y="496"/>
                    <a:pt x="1032" y="496"/>
                  </a:cubicBezTo>
                  <a:cubicBezTo>
                    <a:pt x="1031" y="480"/>
                    <a:pt x="1031" y="480"/>
                    <a:pt x="1031" y="480"/>
                  </a:cubicBezTo>
                  <a:cubicBezTo>
                    <a:pt x="1031" y="480"/>
                    <a:pt x="1035" y="398"/>
                    <a:pt x="1113" y="479"/>
                  </a:cubicBezTo>
                  <a:cubicBezTo>
                    <a:pt x="1115" y="481"/>
                    <a:pt x="1115" y="481"/>
                    <a:pt x="1115" y="481"/>
                  </a:cubicBezTo>
                  <a:cubicBezTo>
                    <a:pt x="1127" y="489"/>
                    <a:pt x="1141" y="493"/>
                    <a:pt x="1156" y="493"/>
                  </a:cubicBezTo>
                  <a:cubicBezTo>
                    <a:pt x="1197" y="493"/>
                    <a:pt x="1229" y="460"/>
                    <a:pt x="1229" y="419"/>
                  </a:cubicBezTo>
                  <a:cubicBezTo>
                    <a:pt x="1229" y="378"/>
                    <a:pt x="1197" y="345"/>
                    <a:pt x="1156" y="345"/>
                  </a:cubicBezTo>
                  <a:cubicBezTo>
                    <a:pt x="1140" y="345"/>
                    <a:pt x="1126" y="349"/>
                    <a:pt x="1114" y="358"/>
                  </a:cubicBezTo>
                  <a:cubicBezTo>
                    <a:pt x="1113" y="360"/>
                    <a:pt x="1113" y="360"/>
                    <a:pt x="1113" y="360"/>
                  </a:cubicBezTo>
                  <a:cubicBezTo>
                    <a:pt x="1035" y="441"/>
                    <a:pt x="1031" y="359"/>
                    <a:pt x="1031" y="359"/>
                  </a:cubicBezTo>
                  <a:cubicBezTo>
                    <a:pt x="1032" y="343"/>
                    <a:pt x="1032" y="343"/>
                    <a:pt x="1032" y="343"/>
                  </a:cubicBezTo>
                  <a:cubicBezTo>
                    <a:pt x="1032" y="0"/>
                    <a:pt x="1032" y="0"/>
                    <a:pt x="1032" y="0"/>
                  </a:cubicBezTo>
                  <a:cubicBezTo>
                    <a:pt x="1020" y="0"/>
                    <a:pt x="1020" y="0"/>
                    <a:pt x="1020" y="0"/>
                  </a:cubicBezTo>
                  <a:cubicBezTo>
                    <a:pt x="816" y="0"/>
                    <a:pt x="816" y="0"/>
                    <a:pt x="816" y="0"/>
                  </a:cubicBezTo>
                  <a:cubicBezTo>
                    <a:pt x="799" y="0"/>
                    <a:pt x="799" y="0"/>
                    <a:pt x="799" y="0"/>
                  </a:cubicBezTo>
                  <a:cubicBezTo>
                    <a:pt x="671" y="0"/>
                    <a:pt x="671" y="0"/>
                    <a:pt x="671" y="0"/>
                  </a:cubicBezTo>
                  <a:cubicBezTo>
                    <a:pt x="671" y="0"/>
                    <a:pt x="590" y="4"/>
                    <a:pt x="671" y="82"/>
                  </a:cubicBezTo>
                  <a:cubicBezTo>
                    <a:pt x="672" y="83"/>
                    <a:pt x="672" y="83"/>
                    <a:pt x="672" y="83"/>
                  </a:cubicBezTo>
                  <a:cubicBezTo>
                    <a:pt x="681" y="95"/>
                    <a:pt x="685" y="109"/>
                    <a:pt x="685" y="125"/>
                  </a:cubicBezTo>
                  <a:cubicBezTo>
                    <a:pt x="685" y="166"/>
                    <a:pt x="652" y="199"/>
                    <a:pt x="612" y="199"/>
                  </a:cubicBezTo>
                  <a:cubicBezTo>
                    <a:pt x="571" y="199"/>
                    <a:pt x="538" y="166"/>
                    <a:pt x="538" y="125"/>
                  </a:cubicBezTo>
                  <a:cubicBezTo>
                    <a:pt x="538" y="110"/>
                    <a:pt x="543" y="96"/>
                    <a:pt x="550" y="84"/>
                  </a:cubicBezTo>
                  <a:cubicBezTo>
                    <a:pt x="552" y="82"/>
                    <a:pt x="552" y="82"/>
                    <a:pt x="552" y="82"/>
                  </a:cubicBezTo>
                  <a:cubicBezTo>
                    <a:pt x="633" y="4"/>
                    <a:pt x="551" y="0"/>
                    <a:pt x="551" y="0"/>
                  </a:cubicBezTo>
                  <a:cubicBezTo>
                    <a:pt x="436" y="0"/>
                    <a:pt x="436" y="0"/>
                    <a:pt x="436" y="0"/>
                  </a:cubicBezTo>
                  <a:cubicBezTo>
                    <a:pt x="426" y="0"/>
                    <a:pt x="426" y="0"/>
                    <a:pt x="426" y="0"/>
                  </a:cubicBezTo>
                  <a:cubicBezTo>
                    <a:pt x="198" y="0"/>
                    <a:pt x="198" y="0"/>
                    <a:pt x="198" y="0"/>
                  </a:cubicBezTo>
                  <a:cubicBezTo>
                    <a:pt x="198" y="172"/>
                    <a:pt x="198" y="172"/>
                    <a:pt x="198" y="172"/>
                  </a:cubicBezTo>
                  <a:cubicBezTo>
                    <a:pt x="198" y="280"/>
                    <a:pt x="198" y="280"/>
                    <a:pt x="198" y="280"/>
                  </a:cubicBezTo>
                  <a:cubicBezTo>
                    <a:pt x="198" y="343"/>
                    <a:pt x="198" y="343"/>
                    <a:pt x="198" y="343"/>
                  </a:cubicBezTo>
                  <a:cubicBezTo>
                    <a:pt x="198" y="359"/>
                    <a:pt x="198" y="359"/>
                    <a:pt x="198" y="359"/>
                  </a:cubicBezTo>
                  <a:cubicBezTo>
                    <a:pt x="198" y="359"/>
                    <a:pt x="194" y="441"/>
                    <a:pt x="116" y="359"/>
                  </a:cubicBezTo>
                  <a:cubicBezTo>
                    <a:pt x="115" y="358"/>
                    <a:pt x="115" y="358"/>
                    <a:pt x="115" y="358"/>
                  </a:cubicBezTo>
                  <a:cubicBezTo>
                    <a:pt x="103" y="349"/>
                    <a:pt x="89" y="345"/>
                    <a:pt x="73" y="345"/>
                  </a:cubicBezTo>
                  <a:cubicBezTo>
                    <a:pt x="33" y="345"/>
                    <a:pt x="0" y="378"/>
                    <a:pt x="0" y="419"/>
                  </a:cubicBezTo>
                  <a:cubicBezTo>
                    <a:pt x="0" y="460"/>
                    <a:pt x="33" y="493"/>
                    <a:pt x="73" y="493"/>
                  </a:cubicBezTo>
                  <a:cubicBezTo>
                    <a:pt x="88" y="493"/>
                    <a:pt x="102" y="488"/>
                    <a:pt x="114" y="480"/>
                  </a:cubicBezTo>
                  <a:cubicBezTo>
                    <a:pt x="116" y="479"/>
                    <a:pt x="116" y="479"/>
                    <a:pt x="116" y="479"/>
                  </a:cubicBezTo>
                  <a:cubicBezTo>
                    <a:pt x="194" y="398"/>
                    <a:pt x="198" y="479"/>
                    <a:pt x="198" y="479"/>
                  </a:cubicBezTo>
                  <a:cubicBezTo>
                    <a:pt x="198" y="496"/>
                    <a:pt x="198" y="496"/>
                    <a:pt x="198" y="496"/>
                  </a:cubicBezTo>
                  <a:cubicBezTo>
                    <a:pt x="198" y="576"/>
                    <a:pt x="198" y="576"/>
                    <a:pt x="198" y="576"/>
                  </a:cubicBezTo>
                  <a:lnTo>
                    <a:pt x="198" y="634"/>
                  </a:lnTo>
                  <a:close/>
                </a:path>
              </a:pathLst>
            </a:custGeom>
            <a:solidFill>
              <a:schemeClr val="accent1"/>
            </a:solidFill>
            <a:ln w="9525" cap="flat">
              <a:solidFill>
                <a:schemeClr val="bg1"/>
              </a:solidFill>
              <a:prstDash val="dash"/>
              <a:miter lim="800000"/>
              <a:headEnd/>
              <a:tailEnd/>
            </a:ln>
          </p:spPr>
          <p:txBody>
            <a:bodyPr/>
            <a:lstStyle/>
            <a:p>
              <a:endParaRPr lang="en-US">
                <a:solidFill>
                  <a:schemeClr val="bg1"/>
                </a:solidFill>
                <a:latin typeface="+mn-lt"/>
              </a:endParaRPr>
            </a:p>
          </p:txBody>
        </p:sp>
        <p:sp>
          <p:nvSpPr>
            <p:cNvPr id="18" name="Freeform 7"/>
            <p:cNvSpPr>
              <a:spLocks/>
            </p:cNvSpPr>
            <p:nvPr/>
          </p:nvSpPr>
          <p:spPr bwMode="auto">
            <a:xfrm>
              <a:off x="997046" y="1400728"/>
              <a:ext cx="3951288" cy="2963863"/>
            </a:xfrm>
            <a:custGeom>
              <a:avLst/>
              <a:gdLst>
                <a:gd name="T0" fmla="*/ 1322 w 1376"/>
                <a:gd name="T1" fmla="*/ 834 h 1032"/>
                <a:gd name="T2" fmla="*/ 1306 w 1376"/>
                <a:gd name="T3" fmla="*/ 834 h 1032"/>
                <a:gd name="T4" fmla="*/ 1305 w 1376"/>
                <a:gd name="T5" fmla="*/ 916 h 1032"/>
                <a:gd name="T6" fmla="*/ 1307 w 1376"/>
                <a:gd name="T7" fmla="*/ 917 h 1032"/>
                <a:gd name="T8" fmla="*/ 1320 w 1376"/>
                <a:gd name="T9" fmla="*/ 958 h 1032"/>
                <a:gd name="T10" fmla="*/ 1246 w 1376"/>
                <a:gd name="T11" fmla="*/ 1032 h 1032"/>
                <a:gd name="T12" fmla="*/ 1172 w 1376"/>
                <a:gd name="T13" fmla="*/ 958 h 1032"/>
                <a:gd name="T14" fmla="*/ 1185 w 1376"/>
                <a:gd name="T15" fmla="*/ 918 h 1032"/>
                <a:gd name="T16" fmla="*/ 1186 w 1376"/>
                <a:gd name="T17" fmla="*/ 916 h 1032"/>
                <a:gd name="T18" fmla="*/ 1186 w 1376"/>
                <a:gd name="T19" fmla="*/ 834 h 1032"/>
                <a:gd name="T20" fmla="*/ 1169 w 1376"/>
                <a:gd name="T21" fmla="*/ 834 h 1032"/>
                <a:gd name="T22" fmla="*/ 1159 w 1376"/>
                <a:gd name="T23" fmla="*/ 834 h 1032"/>
                <a:gd name="T24" fmla="*/ 1117 w 1376"/>
                <a:gd name="T25" fmla="*/ 834 h 1032"/>
                <a:gd name="T26" fmla="*/ 737 w 1376"/>
                <a:gd name="T27" fmla="*/ 834 h 1032"/>
                <a:gd name="T28" fmla="*/ 558 w 1376"/>
                <a:gd name="T29" fmla="*/ 834 h 1032"/>
                <a:gd name="T30" fmla="*/ 489 w 1376"/>
                <a:gd name="T31" fmla="*/ 834 h 1032"/>
                <a:gd name="T32" fmla="*/ 473 w 1376"/>
                <a:gd name="T33" fmla="*/ 834 h 1032"/>
                <a:gd name="T34" fmla="*/ 473 w 1376"/>
                <a:gd name="T35" fmla="*/ 752 h 1032"/>
                <a:gd name="T36" fmla="*/ 474 w 1376"/>
                <a:gd name="T37" fmla="*/ 751 h 1032"/>
                <a:gd name="T38" fmla="*/ 487 w 1376"/>
                <a:gd name="T39" fmla="*/ 709 h 1032"/>
                <a:gd name="T40" fmla="*/ 413 w 1376"/>
                <a:gd name="T41" fmla="*/ 636 h 1032"/>
                <a:gd name="T42" fmla="*/ 340 w 1376"/>
                <a:gd name="T43" fmla="*/ 709 h 1032"/>
                <a:gd name="T44" fmla="*/ 352 w 1376"/>
                <a:gd name="T45" fmla="*/ 750 h 1032"/>
                <a:gd name="T46" fmla="*/ 354 w 1376"/>
                <a:gd name="T47" fmla="*/ 752 h 1032"/>
                <a:gd name="T48" fmla="*/ 353 w 1376"/>
                <a:gd name="T49" fmla="*/ 834 h 1032"/>
                <a:gd name="T50" fmla="*/ 337 w 1376"/>
                <a:gd name="T51" fmla="*/ 834 h 1032"/>
                <a:gd name="T52" fmla="*/ 245 w 1376"/>
                <a:gd name="T53" fmla="*/ 834 h 1032"/>
                <a:gd name="T54" fmla="*/ 0 w 1376"/>
                <a:gd name="T55" fmla="*/ 834 h 1032"/>
                <a:gd name="T56" fmla="*/ 0 w 1376"/>
                <a:gd name="T57" fmla="*/ 513 h 1032"/>
                <a:gd name="T58" fmla="*/ 0 w 1376"/>
                <a:gd name="T59" fmla="*/ 270 h 1032"/>
                <a:gd name="T60" fmla="*/ 0 w 1376"/>
                <a:gd name="T61" fmla="*/ 0 h 1032"/>
                <a:gd name="T62" fmla="*/ 739 w 1376"/>
                <a:gd name="T63" fmla="*/ 0 h 1032"/>
                <a:gd name="T64" fmla="*/ 1283 w 1376"/>
                <a:gd name="T65" fmla="*/ 0 h 1032"/>
                <a:gd name="T66" fmla="*/ 1376 w 1376"/>
                <a:gd name="T67" fmla="*/ 0 h 1032"/>
                <a:gd name="T68" fmla="*/ 1376 w 1376"/>
                <a:gd name="T69" fmla="*/ 228 h 1032"/>
                <a:gd name="T70" fmla="*/ 1376 w 1376"/>
                <a:gd name="T71" fmla="*/ 238 h 1032"/>
                <a:gd name="T72" fmla="*/ 1376 w 1376"/>
                <a:gd name="T73" fmla="*/ 354 h 1032"/>
                <a:gd name="T74" fmla="*/ 1294 w 1376"/>
                <a:gd name="T75" fmla="*/ 354 h 1032"/>
                <a:gd name="T76" fmla="*/ 1292 w 1376"/>
                <a:gd name="T77" fmla="*/ 353 h 1032"/>
                <a:gd name="T78" fmla="*/ 1251 w 1376"/>
                <a:gd name="T79" fmla="*/ 340 h 1032"/>
                <a:gd name="T80" fmla="*/ 1177 w 1376"/>
                <a:gd name="T81" fmla="*/ 414 h 1032"/>
                <a:gd name="T82" fmla="*/ 1251 w 1376"/>
                <a:gd name="T83" fmla="*/ 488 h 1032"/>
                <a:gd name="T84" fmla="*/ 1293 w 1376"/>
                <a:gd name="T85" fmla="*/ 475 h 1032"/>
                <a:gd name="T86" fmla="*/ 1294 w 1376"/>
                <a:gd name="T87" fmla="*/ 473 h 1032"/>
                <a:gd name="T88" fmla="*/ 1376 w 1376"/>
                <a:gd name="T89" fmla="*/ 474 h 1032"/>
                <a:gd name="T90" fmla="*/ 1376 w 1376"/>
                <a:gd name="T91" fmla="*/ 601 h 1032"/>
                <a:gd name="T92" fmla="*/ 1376 w 1376"/>
                <a:gd name="T93" fmla="*/ 618 h 1032"/>
                <a:gd name="T94" fmla="*/ 1376 w 1376"/>
                <a:gd name="T95" fmla="*/ 823 h 1032"/>
                <a:gd name="T96" fmla="*/ 1376 w 1376"/>
                <a:gd name="T97" fmla="*/ 834 h 1032"/>
                <a:gd name="T98" fmla="*/ 1351 w 1376"/>
                <a:gd name="T99" fmla="*/ 834 h 1032"/>
                <a:gd name="T100" fmla="*/ 1322 w 1376"/>
                <a:gd name="T101" fmla="*/ 834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6" h="1032">
                  <a:moveTo>
                    <a:pt x="1322" y="834"/>
                  </a:moveTo>
                  <a:cubicBezTo>
                    <a:pt x="1306" y="834"/>
                    <a:pt x="1306" y="834"/>
                    <a:pt x="1306" y="834"/>
                  </a:cubicBezTo>
                  <a:cubicBezTo>
                    <a:pt x="1306" y="834"/>
                    <a:pt x="1224" y="838"/>
                    <a:pt x="1305" y="916"/>
                  </a:cubicBezTo>
                  <a:cubicBezTo>
                    <a:pt x="1307" y="917"/>
                    <a:pt x="1307" y="917"/>
                    <a:pt x="1307" y="917"/>
                  </a:cubicBezTo>
                  <a:cubicBezTo>
                    <a:pt x="1316" y="929"/>
                    <a:pt x="1320" y="942"/>
                    <a:pt x="1320" y="958"/>
                  </a:cubicBezTo>
                  <a:cubicBezTo>
                    <a:pt x="1320" y="999"/>
                    <a:pt x="1287" y="1032"/>
                    <a:pt x="1246" y="1032"/>
                  </a:cubicBezTo>
                  <a:cubicBezTo>
                    <a:pt x="1205" y="1032"/>
                    <a:pt x="1172" y="999"/>
                    <a:pt x="1172" y="958"/>
                  </a:cubicBezTo>
                  <a:cubicBezTo>
                    <a:pt x="1172" y="943"/>
                    <a:pt x="1177" y="929"/>
                    <a:pt x="1185" y="918"/>
                  </a:cubicBezTo>
                  <a:cubicBezTo>
                    <a:pt x="1186" y="916"/>
                    <a:pt x="1186" y="916"/>
                    <a:pt x="1186" y="916"/>
                  </a:cubicBezTo>
                  <a:cubicBezTo>
                    <a:pt x="1267" y="838"/>
                    <a:pt x="1186" y="834"/>
                    <a:pt x="1186" y="834"/>
                  </a:cubicBezTo>
                  <a:cubicBezTo>
                    <a:pt x="1169" y="834"/>
                    <a:pt x="1169" y="834"/>
                    <a:pt x="1169" y="834"/>
                  </a:cubicBezTo>
                  <a:cubicBezTo>
                    <a:pt x="1159" y="834"/>
                    <a:pt x="1159" y="834"/>
                    <a:pt x="1159" y="834"/>
                  </a:cubicBezTo>
                  <a:cubicBezTo>
                    <a:pt x="1117" y="834"/>
                    <a:pt x="1117" y="834"/>
                    <a:pt x="1117" y="834"/>
                  </a:cubicBezTo>
                  <a:cubicBezTo>
                    <a:pt x="737" y="834"/>
                    <a:pt x="737" y="834"/>
                    <a:pt x="737" y="834"/>
                  </a:cubicBezTo>
                  <a:cubicBezTo>
                    <a:pt x="558" y="834"/>
                    <a:pt x="558" y="834"/>
                    <a:pt x="558" y="834"/>
                  </a:cubicBezTo>
                  <a:cubicBezTo>
                    <a:pt x="489" y="834"/>
                    <a:pt x="489" y="834"/>
                    <a:pt x="489" y="834"/>
                  </a:cubicBezTo>
                  <a:cubicBezTo>
                    <a:pt x="473" y="834"/>
                    <a:pt x="473" y="834"/>
                    <a:pt x="473" y="834"/>
                  </a:cubicBezTo>
                  <a:cubicBezTo>
                    <a:pt x="473" y="834"/>
                    <a:pt x="392" y="830"/>
                    <a:pt x="473" y="752"/>
                  </a:cubicBezTo>
                  <a:cubicBezTo>
                    <a:pt x="474" y="751"/>
                    <a:pt x="474" y="751"/>
                    <a:pt x="474" y="751"/>
                  </a:cubicBezTo>
                  <a:cubicBezTo>
                    <a:pt x="483" y="739"/>
                    <a:pt x="487" y="725"/>
                    <a:pt x="487" y="709"/>
                  </a:cubicBezTo>
                  <a:cubicBezTo>
                    <a:pt x="487" y="669"/>
                    <a:pt x="454" y="636"/>
                    <a:pt x="413" y="636"/>
                  </a:cubicBezTo>
                  <a:cubicBezTo>
                    <a:pt x="373" y="636"/>
                    <a:pt x="340" y="669"/>
                    <a:pt x="340" y="709"/>
                  </a:cubicBezTo>
                  <a:cubicBezTo>
                    <a:pt x="340" y="725"/>
                    <a:pt x="344" y="739"/>
                    <a:pt x="352" y="750"/>
                  </a:cubicBezTo>
                  <a:cubicBezTo>
                    <a:pt x="354" y="752"/>
                    <a:pt x="354" y="752"/>
                    <a:pt x="354" y="752"/>
                  </a:cubicBezTo>
                  <a:cubicBezTo>
                    <a:pt x="435" y="830"/>
                    <a:pt x="353" y="834"/>
                    <a:pt x="353" y="834"/>
                  </a:cubicBezTo>
                  <a:cubicBezTo>
                    <a:pt x="337" y="834"/>
                    <a:pt x="337" y="834"/>
                    <a:pt x="337" y="834"/>
                  </a:cubicBezTo>
                  <a:cubicBezTo>
                    <a:pt x="245" y="834"/>
                    <a:pt x="245" y="834"/>
                    <a:pt x="245" y="834"/>
                  </a:cubicBezTo>
                  <a:cubicBezTo>
                    <a:pt x="0" y="834"/>
                    <a:pt x="0" y="834"/>
                    <a:pt x="0" y="834"/>
                  </a:cubicBezTo>
                  <a:cubicBezTo>
                    <a:pt x="0" y="513"/>
                    <a:pt x="0" y="513"/>
                    <a:pt x="0" y="513"/>
                  </a:cubicBezTo>
                  <a:cubicBezTo>
                    <a:pt x="0" y="270"/>
                    <a:pt x="0" y="270"/>
                    <a:pt x="0" y="270"/>
                  </a:cubicBezTo>
                  <a:cubicBezTo>
                    <a:pt x="0" y="0"/>
                    <a:pt x="0" y="0"/>
                    <a:pt x="0" y="0"/>
                  </a:cubicBezTo>
                  <a:cubicBezTo>
                    <a:pt x="739" y="0"/>
                    <a:pt x="739" y="0"/>
                    <a:pt x="739" y="0"/>
                  </a:cubicBezTo>
                  <a:cubicBezTo>
                    <a:pt x="1283" y="0"/>
                    <a:pt x="1283" y="0"/>
                    <a:pt x="1283" y="0"/>
                  </a:cubicBezTo>
                  <a:cubicBezTo>
                    <a:pt x="1376" y="0"/>
                    <a:pt x="1376" y="0"/>
                    <a:pt x="1376" y="0"/>
                  </a:cubicBezTo>
                  <a:cubicBezTo>
                    <a:pt x="1376" y="228"/>
                    <a:pt x="1376" y="228"/>
                    <a:pt x="1376" y="228"/>
                  </a:cubicBezTo>
                  <a:cubicBezTo>
                    <a:pt x="1376" y="238"/>
                    <a:pt x="1376" y="238"/>
                    <a:pt x="1376" y="238"/>
                  </a:cubicBezTo>
                  <a:cubicBezTo>
                    <a:pt x="1376" y="354"/>
                    <a:pt x="1376" y="354"/>
                    <a:pt x="1376" y="354"/>
                  </a:cubicBezTo>
                  <a:cubicBezTo>
                    <a:pt x="1376" y="354"/>
                    <a:pt x="1372" y="435"/>
                    <a:pt x="1294" y="354"/>
                  </a:cubicBezTo>
                  <a:cubicBezTo>
                    <a:pt x="1292" y="353"/>
                    <a:pt x="1292" y="353"/>
                    <a:pt x="1292" y="353"/>
                  </a:cubicBezTo>
                  <a:cubicBezTo>
                    <a:pt x="1280" y="345"/>
                    <a:pt x="1266" y="340"/>
                    <a:pt x="1251" y="340"/>
                  </a:cubicBezTo>
                  <a:cubicBezTo>
                    <a:pt x="1210" y="340"/>
                    <a:pt x="1177" y="373"/>
                    <a:pt x="1177" y="414"/>
                  </a:cubicBezTo>
                  <a:cubicBezTo>
                    <a:pt x="1177" y="455"/>
                    <a:pt x="1210" y="488"/>
                    <a:pt x="1251" y="488"/>
                  </a:cubicBezTo>
                  <a:cubicBezTo>
                    <a:pt x="1267" y="488"/>
                    <a:pt x="1281" y="483"/>
                    <a:pt x="1293" y="475"/>
                  </a:cubicBezTo>
                  <a:cubicBezTo>
                    <a:pt x="1294" y="473"/>
                    <a:pt x="1294" y="473"/>
                    <a:pt x="1294" y="473"/>
                  </a:cubicBezTo>
                  <a:cubicBezTo>
                    <a:pt x="1372" y="392"/>
                    <a:pt x="1376" y="474"/>
                    <a:pt x="1376" y="474"/>
                  </a:cubicBezTo>
                  <a:cubicBezTo>
                    <a:pt x="1376" y="601"/>
                    <a:pt x="1376" y="601"/>
                    <a:pt x="1376" y="601"/>
                  </a:cubicBezTo>
                  <a:cubicBezTo>
                    <a:pt x="1376" y="618"/>
                    <a:pt x="1376" y="618"/>
                    <a:pt x="1376" y="618"/>
                  </a:cubicBezTo>
                  <a:cubicBezTo>
                    <a:pt x="1376" y="823"/>
                    <a:pt x="1376" y="823"/>
                    <a:pt x="1376" y="823"/>
                  </a:cubicBezTo>
                  <a:cubicBezTo>
                    <a:pt x="1376" y="834"/>
                    <a:pt x="1376" y="834"/>
                    <a:pt x="1376" y="834"/>
                  </a:cubicBezTo>
                  <a:cubicBezTo>
                    <a:pt x="1351" y="834"/>
                    <a:pt x="1351" y="834"/>
                    <a:pt x="1351" y="834"/>
                  </a:cubicBezTo>
                  <a:lnTo>
                    <a:pt x="1322" y="834"/>
                  </a:lnTo>
                  <a:close/>
                </a:path>
              </a:pathLst>
            </a:custGeom>
            <a:solidFill>
              <a:schemeClr val="accent1"/>
            </a:solidFill>
            <a:ln w="9525" cap="flat">
              <a:solidFill>
                <a:schemeClr val="bg1"/>
              </a:solidFill>
              <a:prstDash val="dash"/>
              <a:miter lim="800000"/>
              <a:headEnd/>
              <a:tailEnd/>
            </a:ln>
          </p:spPr>
          <p:txBody>
            <a:bodyPr/>
            <a:lstStyle/>
            <a:p>
              <a:endParaRPr lang="en-US">
                <a:solidFill>
                  <a:schemeClr val="bg1"/>
                </a:solidFill>
                <a:latin typeface="+mn-lt"/>
              </a:endParaRPr>
            </a:p>
          </p:txBody>
        </p:sp>
        <p:sp>
          <p:nvSpPr>
            <p:cNvPr id="19" name="Freeform 8"/>
            <p:cNvSpPr>
              <a:spLocks/>
            </p:cNvSpPr>
            <p:nvPr/>
          </p:nvSpPr>
          <p:spPr bwMode="auto">
            <a:xfrm>
              <a:off x="4386359" y="1400728"/>
              <a:ext cx="3776663" cy="2395538"/>
            </a:xfrm>
            <a:custGeom>
              <a:avLst/>
              <a:gdLst>
                <a:gd name="T0" fmla="*/ 577 w 1315"/>
                <a:gd name="T1" fmla="*/ 834 h 834"/>
                <a:gd name="T2" fmla="*/ 699 w 1315"/>
                <a:gd name="T3" fmla="*/ 834 h 834"/>
                <a:gd name="T4" fmla="*/ 717 w 1315"/>
                <a:gd name="T5" fmla="*/ 834 h 834"/>
                <a:gd name="T6" fmla="*/ 843 w 1315"/>
                <a:gd name="T7" fmla="*/ 834 h 834"/>
                <a:gd name="T8" fmla="*/ 844 w 1315"/>
                <a:gd name="T9" fmla="*/ 752 h 834"/>
                <a:gd name="T10" fmla="*/ 842 w 1315"/>
                <a:gd name="T11" fmla="*/ 751 h 834"/>
                <a:gd name="T12" fmla="*/ 829 w 1315"/>
                <a:gd name="T13" fmla="*/ 709 h 834"/>
                <a:gd name="T14" fmla="*/ 903 w 1315"/>
                <a:gd name="T15" fmla="*/ 635 h 834"/>
                <a:gd name="T16" fmla="*/ 976 w 1315"/>
                <a:gd name="T17" fmla="*/ 709 h 834"/>
                <a:gd name="T18" fmla="*/ 964 w 1315"/>
                <a:gd name="T19" fmla="*/ 750 h 834"/>
                <a:gd name="T20" fmla="*/ 962 w 1315"/>
                <a:gd name="T21" fmla="*/ 752 h 834"/>
                <a:gd name="T22" fmla="*/ 962 w 1315"/>
                <a:gd name="T23" fmla="*/ 834 h 834"/>
                <a:gd name="T24" fmla="*/ 1078 w 1315"/>
                <a:gd name="T25" fmla="*/ 834 h 834"/>
                <a:gd name="T26" fmla="*/ 1088 w 1315"/>
                <a:gd name="T27" fmla="*/ 834 h 834"/>
                <a:gd name="T28" fmla="*/ 1315 w 1315"/>
                <a:gd name="T29" fmla="*/ 834 h 834"/>
                <a:gd name="T30" fmla="*/ 1315 w 1315"/>
                <a:gd name="T31" fmla="*/ 0 h 834"/>
                <a:gd name="T32" fmla="*/ 1046 w 1315"/>
                <a:gd name="T33" fmla="*/ 0 h 834"/>
                <a:gd name="T34" fmla="*/ 804 w 1315"/>
                <a:gd name="T35" fmla="*/ 0 h 834"/>
                <a:gd name="T36" fmla="*/ 557 w 1315"/>
                <a:gd name="T37" fmla="*/ 0 h 834"/>
                <a:gd name="T38" fmla="*/ 269 w 1315"/>
                <a:gd name="T39" fmla="*/ 0 h 834"/>
                <a:gd name="T40" fmla="*/ 197 w 1315"/>
                <a:gd name="T41" fmla="*/ 0 h 834"/>
                <a:gd name="T42" fmla="*/ 197 w 1315"/>
                <a:gd name="T43" fmla="*/ 338 h 834"/>
                <a:gd name="T44" fmla="*/ 197 w 1315"/>
                <a:gd name="T45" fmla="*/ 354 h 834"/>
                <a:gd name="T46" fmla="*/ 116 w 1315"/>
                <a:gd name="T47" fmla="*/ 355 h 834"/>
                <a:gd name="T48" fmla="*/ 114 w 1315"/>
                <a:gd name="T49" fmla="*/ 353 h 834"/>
                <a:gd name="T50" fmla="*/ 73 w 1315"/>
                <a:gd name="T51" fmla="*/ 341 h 834"/>
                <a:gd name="T52" fmla="*/ 0 w 1315"/>
                <a:gd name="T53" fmla="*/ 415 h 834"/>
                <a:gd name="T54" fmla="*/ 73 w 1315"/>
                <a:gd name="T55" fmla="*/ 489 h 834"/>
                <a:gd name="T56" fmla="*/ 114 w 1315"/>
                <a:gd name="T57" fmla="*/ 476 h 834"/>
                <a:gd name="T58" fmla="*/ 116 w 1315"/>
                <a:gd name="T59" fmla="*/ 474 h 834"/>
                <a:gd name="T60" fmla="*/ 197 w 1315"/>
                <a:gd name="T61" fmla="*/ 475 h 834"/>
                <a:gd name="T62" fmla="*/ 197 w 1315"/>
                <a:gd name="T63" fmla="*/ 491 h 834"/>
                <a:gd name="T64" fmla="*/ 197 w 1315"/>
                <a:gd name="T65" fmla="*/ 834 h 834"/>
                <a:gd name="T66" fmla="*/ 208 w 1315"/>
                <a:gd name="T67" fmla="*/ 834 h 834"/>
                <a:gd name="T68" fmla="*/ 289 w 1315"/>
                <a:gd name="T69" fmla="*/ 834 h 834"/>
                <a:gd name="T70" fmla="*/ 577 w 1315"/>
                <a:gd name="T71" fmla="*/ 83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5" h="834">
                  <a:moveTo>
                    <a:pt x="577" y="834"/>
                  </a:moveTo>
                  <a:cubicBezTo>
                    <a:pt x="699" y="834"/>
                    <a:pt x="699" y="834"/>
                    <a:pt x="699" y="834"/>
                  </a:cubicBezTo>
                  <a:cubicBezTo>
                    <a:pt x="717" y="834"/>
                    <a:pt x="717" y="834"/>
                    <a:pt x="717" y="834"/>
                  </a:cubicBezTo>
                  <a:cubicBezTo>
                    <a:pt x="843" y="834"/>
                    <a:pt x="843" y="834"/>
                    <a:pt x="843" y="834"/>
                  </a:cubicBezTo>
                  <a:cubicBezTo>
                    <a:pt x="843" y="834"/>
                    <a:pt x="924" y="830"/>
                    <a:pt x="844" y="752"/>
                  </a:cubicBezTo>
                  <a:cubicBezTo>
                    <a:pt x="842" y="751"/>
                    <a:pt x="842" y="751"/>
                    <a:pt x="842" y="751"/>
                  </a:cubicBezTo>
                  <a:cubicBezTo>
                    <a:pt x="834" y="738"/>
                    <a:pt x="829" y="725"/>
                    <a:pt x="829" y="709"/>
                  </a:cubicBezTo>
                  <a:cubicBezTo>
                    <a:pt x="829" y="668"/>
                    <a:pt x="862" y="635"/>
                    <a:pt x="903" y="635"/>
                  </a:cubicBezTo>
                  <a:cubicBezTo>
                    <a:pt x="943" y="635"/>
                    <a:pt x="976" y="668"/>
                    <a:pt x="976" y="709"/>
                  </a:cubicBezTo>
                  <a:cubicBezTo>
                    <a:pt x="976" y="724"/>
                    <a:pt x="971" y="738"/>
                    <a:pt x="964" y="750"/>
                  </a:cubicBezTo>
                  <a:cubicBezTo>
                    <a:pt x="962" y="752"/>
                    <a:pt x="962" y="752"/>
                    <a:pt x="962" y="752"/>
                  </a:cubicBezTo>
                  <a:cubicBezTo>
                    <a:pt x="881" y="830"/>
                    <a:pt x="962" y="834"/>
                    <a:pt x="962" y="834"/>
                  </a:cubicBezTo>
                  <a:cubicBezTo>
                    <a:pt x="1078" y="834"/>
                    <a:pt x="1078" y="834"/>
                    <a:pt x="1078" y="834"/>
                  </a:cubicBezTo>
                  <a:cubicBezTo>
                    <a:pt x="1088" y="834"/>
                    <a:pt x="1088" y="834"/>
                    <a:pt x="1088" y="834"/>
                  </a:cubicBezTo>
                  <a:cubicBezTo>
                    <a:pt x="1315" y="834"/>
                    <a:pt x="1315" y="834"/>
                    <a:pt x="1315" y="834"/>
                  </a:cubicBezTo>
                  <a:cubicBezTo>
                    <a:pt x="1315" y="0"/>
                    <a:pt x="1315" y="0"/>
                    <a:pt x="1315" y="0"/>
                  </a:cubicBezTo>
                  <a:cubicBezTo>
                    <a:pt x="1046" y="0"/>
                    <a:pt x="1046" y="0"/>
                    <a:pt x="1046" y="0"/>
                  </a:cubicBezTo>
                  <a:cubicBezTo>
                    <a:pt x="804" y="0"/>
                    <a:pt x="804" y="0"/>
                    <a:pt x="804" y="0"/>
                  </a:cubicBezTo>
                  <a:cubicBezTo>
                    <a:pt x="557" y="0"/>
                    <a:pt x="557" y="0"/>
                    <a:pt x="557" y="0"/>
                  </a:cubicBezTo>
                  <a:cubicBezTo>
                    <a:pt x="269" y="0"/>
                    <a:pt x="269" y="0"/>
                    <a:pt x="269" y="0"/>
                  </a:cubicBezTo>
                  <a:cubicBezTo>
                    <a:pt x="197" y="0"/>
                    <a:pt x="197" y="0"/>
                    <a:pt x="197" y="0"/>
                  </a:cubicBezTo>
                  <a:cubicBezTo>
                    <a:pt x="197" y="338"/>
                    <a:pt x="197" y="338"/>
                    <a:pt x="197" y="338"/>
                  </a:cubicBezTo>
                  <a:cubicBezTo>
                    <a:pt x="197" y="354"/>
                    <a:pt x="197" y="354"/>
                    <a:pt x="197" y="354"/>
                  </a:cubicBezTo>
                  <a:cubicBezTo>
                    <a:pt x="197" y="354"/>
                    <a:pt x="193" y="436"/>
                    <a:pt x="116" y="355"/>
                  </a:cubicBezTo>
                  <a:cubicBezTo>
                    <a:pt x="114" y="353"/>
                    <a:pt x="114" y="353"/>
                    <a:pt x="114" y="353"/>
                  </a:cubicBezTo>
                  <a:cubicBezTo>
                    <a:pt x="102" y="345"/>
                    <a:pt x="88" y="341"/>
                    <a:pt x="73" y="341"/>
                  </a:cubicBezTo>
                  <a:cubicBezTo>
                    <a:pt x="33" y="341"/>
                    <a:pt x="0" y="374"/>
                    <a:pt x="0" y="415"/>
                  </a:cubicBezTo>
                  <a:cubicBezTo>
                    <a:pt x="0" y="455"/>
                    <a:pt x="33" y="489"/>
                    <a:pt x="73" y="489"/>
                  </a:cubicBezTo>
                  <a:cubicBezTo>
                    <a:pt x="89" y="489"/>
                    <a:pt x="102" y="484"/>
                    <a:pt x="114" y="476"/>
                  </a:cubicBezTo>
                  <a:cubicBezTo>
                    <a:pt x="116" y="474"/>
                    <a:pt x="116" y="474"/>
                    <a:pt x="116" y="474"/>
                  </a:cubicBezTo>
                  <a:cubicBezTo>
                    <a:pt x="193" y="393"/>
                    <a:pt x="197" y="475"/>
                    <a:pt x="197" y="475"/>
                  </a:cubicBezTo>
                  <a:cubicBezTo>
                    <a:pt x="197" y="491"/>
                    <a:pt x="197" y="491"/>
                    <a:pt x="197" y="491"/>
                  </a:cubicBezTo>
                  <a:cubicBezTo>
                    <a:pt x="197" y="834"/>
                    <a:pt x="197" y="834"/>
                    <a:pt x="197" y="834"/>
                  </a:cubicBezTo>
                  <a:cubicBezTo>
                    <a:pt x="208" y="834"/>
                    <a:pt x="208" y="834"/>
                    <a:pt x="208" y="834"/>
                  </a:cubicBezTo>
                  <a:cubicBezTo>
                    <a:pt x="289" y="834"/>
                    <a:pt x="289" y="834"/>
                    <a:pt x="289" y="834"/>
                  </a:cubicBezTo>
                  <a:lnTo>
                    <a:pt x="577" y="834"/>
                  </a:lnTo>
                  <a:close/>
                </a:path>
              </a:pathLst>
            </a:custGeom>
            <a:solidFill>
              <a:schemeClr val="accent1"/>
            </a:solidFill>
            <a:ln w="9525" cap="flat">
              <a:solidFill>
                <a:schemeClr val="bg1"/>
              </a:solidFill>
              <a:prstDash val="dash"/>
              <a:miter lim="800000"/>
              <a:headEnd/>
              <a:tailEnd/>
            </a:ln>
          </p:spPr>
          <p:txBody>
            <a:bodyPr/>
            <a:lstStyle/>
            <a:p>
              <a:endParaRPr lang="en-US">
                <a:solidFill>
                  <a:schemeClr val="bg1"/>
                </a:solidFill>
                <a:latin typeface="+mn-lt"/>
              </a:endParaRPr>
            </a:p>
          </p:txBody>
        </p:sp>
        <p:sp>
          <p:nvSpPr>
            <p:cNvPr id="20" name="Rectangle 9"/>
            <p:cNvSpPr>
              <a:spLocks noChangeArrowheads="1"/>
            </p:cNvSpPr>
            <p:nvPr/>
          </p:nvSpPr>
          <p:spPr bwMode="auto">
            <a:xfrm>
              <a:off x="1182784" y="4162246"/>
              <a:ext cx="1525588" cy="166199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895350">
                <a:buSzPct val="120000"/>
              </a:pPr>
              <a:r>
                <a:rPr lang="en-GB" b="1" dirty="0" smtClean="0">
                  <a:solidFill>
                    <a:schemeClr val="bg1"/>
                  </a:solidFill>
                  <a:latin typeface="+mn-lt"/>
                  <a:ea typeface="-윤고딕130" pitchFamily="18" charset="-127"/>
                </a:rPr>
                <a:t>6 EU Countries:</a:t>
              </a:r>
            </a:p>
            <a:p>
              <a:pPr defTabSz="895350">
                <a:buSzPct val="120000"/>
              </a:pPr>
              <a:r>
                <a:rPr lang="en-GB" dirty="0" smtClean="0">
                  <a:solidFill>
                    <a:schemeClr val="bg1"/>
                  </a:solidFill>
                  <a:latin typeface="+mn-lt"/>
                  <a:ea typeface="-윤고딕130" pitchFamily="18" charset="-127"/>
                </a:rPr>
                <a:t>Belgium, Spain, France, Luxembourg, Netherlands, Sweden</a:t>
              </a:r>
              <a:endParaRPr lang="en-GB" dirty="0">
                <a:solidFill>
                  <a:schemeClr val="bg1"/>
                </a:solidFill>
                <a:latin typeface="+mn-lt"/>
                <a:ea typeface="-윤고딕130" pitchFamily="18" charset="-127"/>
              </a:endParaRPr>
            </a:p>
          </p:txBody>
        </p:sp>
        <p:sp>
          <p:nvSpPr>
            <p:cNvPr id="21" name="Rectangle 10"/>
            <p:cNvSpPr>
              <a:spLocks noChangeArrowheads="1"/>
            </p:cNvSpPr>
            <p:nvPr/>
          </p:nvSpPr>
          <p:spPr bwMode="auto">
            <a:xfrm>
              <a:off x="3578321" y="4577743"/>
              <a:ext cx="1949024" cy="8309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p>
              <a:pPr defTabSz="895350">
                <a:buSzPct val="120000"/>
              </a:pPr>
              <a:r>
                <a:rPr lang="en-GB" b="1" dirty="0" smtClean="0">
                  <a:solidFill>
                    <a:schemeClr val="bg1"/>
                  </a:solidFill>
                  <a:latin typeface="+mn-lt"/>
                  <a:ea typeface="-윤고딕130" pitchFamily="18" charset="-127"/>
                </a:rPr>
                <a:t>Large bi-laterals: </a:t>
              </a:r>
              <a:r>
                <a:rPr lang="en-GB" dirty="0" smtClean="0">
                  <a:solidFill>
                    <a:schemeClr val="bg1"/>
                  </a:solidFill>
                  <a:latin typeface="+mn-lt"/>
                  <a:ea typeface="-윤고딕130" pitchFamily="18" charset="-127"/>
                </a:rPr>
                <a:t>Canada, China, Japan, USAID</a:t>
              </a:r>
              <a:endParaRPr lang="en-GB" dirty="0">
                <a:solidFill>
                  <a:schemeClr val="bg1"/>
                </a:solidFill>
                <a:latin typeface="+mn-lt"/>
                <a:ea typeface="-윤고딕130" pitchFamily="18" charset="-127"/>
              </a:endParaRPr>
            </a:p>
          </p:txBody>
        </p:sp>
        <p:sp>
          <p:nvSpPr>
            <p:cNvPr id="22" name="Rectangle 11"/>
            <p:cNvSpPr>
              <a:spLocks noChangeArrowheads="1"/>
            </p:cNvSpPr>
            <p:nvPr/>
          </p:nvSpPr>
          <p:spPr bwMode="auto">
            <a:xfrm>
              <a:off x="6418359" y="4737790"/>
              <a:ext cx="1525588" cy="5109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895350">
                <a:buSzPct val="120000"/>
              </a:pPr>
              <a:r>
                <a:rPr lang="en-GB" b="1" dirty="0" smtClean="0">
                  <a:solidFill>
                    <a:schemeClr val="bg1"/>
                  </a:solidFill>
                  <a:latin typeface="+mn-lt"/>
                  <a:ea typeface="-윤고딕130" pitchFamily="18" charset="-127"/>
                </a:rPr>
                <a:t>Global initiatives</a:t>
              </a:r>
              <a:r>
                <a:rPr lang="en-GB" dirty="0" smtClean="0">
                  <a:solidFill>
                    <a:schemeClr val="bg1"/>
                  </a:solidFill>
                  <a:latin typeface="+mn-lt"/>
                  <a:ea typeface="-윤고딕130" pitchFamily="18" charset="-127"/>
                </a:rPr>
                <a:t>: GAVI, Global Fund</a:t>
              </a:r>
              <a:endParaRPr lang="en-GB" dirty="0">
                <a:solidFill>
                  <a:schemeClr val="bg1"/>
                </a:solidFill>
                <a:latin typeface="+mn-lt"/>
                <a:ea typeface="-윤고딕130" pitchFamily="18" charset="-127"/>
              </a:endParaRPr>
            </a:p>
          </p:txBody>
        </p:sp>
        <p:sp>
          <p:nvSpPr>
            <p:cNvPr id="23" name="Rectangle 12"/>
            <p:cNvSpPr>
              <a:spLocks noChangeArrowheads="1"/>
            </p:cNvSpPr>
            <p:nvPr/>
          </p:nvSpPr>
          <p:spPr bwMode="auto">
            <a:xfrm>
              <a:off x="1182784" y="2153631"/>
              <a:ext cx="2952750" cy="8309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895350">
                <a:buSzPct val="120000"/>
              </a:pPr>
              <a:r>
                <a:rPr lang="en-GB" b="1" dirty="0" smtClean="0">
                  <a:solidFill>
                    <a:schemeClr val="bg1"/>
                  </a:solidFill>
                  <a:latin typeface="+mn-lt"/>
                  <a:ea typeface="-윤고딕130" pitchFamily="18" charset="-127"/>
                </a:rPr>
                <a:t>UN Family: </a:t>
              </a:r>
              <a:r>
                <a:rPr lang="en-GB" dirty="0" smtClean="0">
                  <a:solidFill>
                    <a:schemeClr val="bg1"/>
                  </a:solidFill>
                  <a:latin typeface="+mn-lt"/>
                  <a:ea typeface="-윤고딕130" pitchFamily="18" charset="-127"/>
                </a:rPr>
                <a:t>UNAIDS, UNFPA, UNICEF, WFP, WHO and the World Bank</a:t>
              </a:r>
              <a:endParaRPr lang="en-GB" dirty="0">
                <a:solidFill>
                  <a:schemeClr val="bg1"/>
                </a:solidFill>
                <a:latin typeface="+mn-lt"/>
                <a:ea typeface="-윤고딕130" pitchFamily="18" charset="-127"/>
              </a:endParaRPr>
            </a:p>
          </p:txBody>
        </p:sp>
        <p:sp>
          <p:nvSpPr>
            <p:cNvPr id="24" name="Rectangle 13"/>
            <p:cNvSpPr>
              <a:spLocks noChangeArrowheads="1"/>
            </p:cNvSpPr>
            <p:nvPr/>
          </p:nvSpPr>
          <p:spPr bwMode="auto">
            <a:xfrm>
              <a:off x="5103909" y="2015132"/>
              <a:ext cx="2952750" cy="11079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895350">
                <a:buSzPct val="120000"/>
              </a:pPr>
              <a:r>
                <a:rPr lang="en-GB" b="1" dirty="0" smtClean="0">
                  <a:solidFill>
                    <a:schemeClr val="bg1"/>
                  </a:solidFill>
                  <a:latin typeface="+mn-lt"/>
                  <a:ea typeface="-윤고딕130" pitchFamily="18" charset="-127"/>
                </a:rPr>
                <a:t>International CSO’s: </a:t>
              </a:r>
              <a:r>
                <a:rPr lang="en-GB" dirty="0" err="1" smtClean="0">
                  <a:solidFill>
                    <a:schemeClr val="bg1"/>
                  </a:solidFill>
                  <a:latin typeface="+mn-lt"/>
                  <a:ea typeface="-윤고딕130" pitchFamily="18" charset="-127"/>
                </a:rPr>
                <a:t>Medecins</a:t>
              </a:r>
              <a:r>
                <a:rPr lang="en-GB" dirty="0" smtClean="0">
                  <a:solidFill>
                    <a:schemeClr val="bg1"/>
                  </a:solidFill>
                  <a:latin typeface="+mn-lt"/>
                  <a:ea typeface="-윤고딕130" pitchFamily="18" charset="-127"/>
                </a:rPr>
                <a:t> Sans </a:t>
              </a:r>
              <a:r>
                <a:rPr lang="en-GB" dirty="0" err="1" smtClean="0">
                  <a:solidFill>
                    <a:schemeClr val="bg1"/>
                  </a:solidFill>
                  <a:latin typeface="+mn-lt"/>
                  <a:ea typeface="-윤고딕130" pitchFamily="18" charset="-127"/>
                </a:rPr>
                <a:t>Frontieres</a:t>
              </a:r>
              <a:r>
                <a:rPr lang="en-GB" dirty="0" smtClean="0">
                  <a:solidFill>
                    <a:schemeClr val="bg1"/>
                  </a:solidFill>
                  <a:latin typeface="+mn-lt"/>
                  <a:ea typeface="-윤고딕130" pitchFamily="18" charset="-127"/>
                </a:rPr>
                <a:t>, PSI, Helen Keller, Plan International, Red Cross</a:t>
              </a:r>
              <a:endParaRPr lang="en-GB" dirty="0">
                <a:solidFill>
                  <a:schemeClr val="bg1"/>
                </a:solidFill>
                <a:latin typeface="+mn-lt"/>
                <a:ea typeface="-윤고딕130" pitchFamily="18" charset="-127"/>
              </a:endParaRPr>
            </a:p>
          </p:txBody>
        </p:sp>
      </p:grpSp>
    </p:spTree>
    <p:extLst>
      <p:ext uri="{BB962C8B-B14F-4D97-AF65-F5344CB8AC3E}">
        <p14:creationId xmlns:p14="http://schemas.microsoft.com/office/powerpoint/2010/main" val="351650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3"/>
          <p:cNvSpPr>
            <a:spLocks noGrp="1"/>
          </p:cNvSpPr>
          <p:nvPr>
            <p:ph sz="quarter" idx="12"/>
          </p:nvPr>
        </p:nvSpPr>
        <p:spPr bwMode="auto">
          <a:xfrm>
            <a:off x="65310" y="74272"/>
            <a:ext cx="7328268" cy="92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marL="0" indent="0" eaLnBrk="1" hangingPunct="1"/>
            <a:r>
              <a:rPr lang="en-US" sz="2400" b="1" dirty="0" smtClean="0">
                <a:solidFill>
                  <a:srgbClr val="0E3659"/>
                </a:solidFill>
                <a:ea typeface="ＭＳ Ｐゴシック" pitchFamily="34" charset="-128"/>
              </a:rPr>
              <a:t>2012 IHP+ Results show some progress, but no step change development effectiveness</a:t>
            </a:r>
            <a:endParaRPr lang="en-US" sz="1800" dirty="0" smtClean="0">
              <a:solidFill>
                <a:srgbClr val="0E3659"/>
              </a:solidFill>
              <a:ea typeface="ＭＳ Ｐゴシック" pitchFamily="34" charset="-128"/>
            </a:endParaRPr>
          </a:p>
        </p:txBody>
      </p:sp>
      <p:pic>
        <p:nvPicPr>
          <p:cNvPr id="14" name="Picture 13" descr="SCORECARD.png"/>
          <p:cNvPicPr>
            <a:picLocks noChangeAspect="1"/>
          </p:cNvPicPr>
          <p:nvPr/>
        </p:nvPicPr>
        <p:blipFill>
          <a:blip r:embed="rId2"/>
          <a:srcRect t="-3176" r="-4194" b="-3929"/>
          <a:stretch>
            <a:fillRect/>
          </a:stretch>
        </p:blipFill>
        <p:spPr>
          <a:xfrm rot="21080590">
            <a:off x="844225" y="1639220"/>
            <a:ext cx="2730048" cy="3846643"/>
          </a:xfrm>
          <a:prstGeom prst="rect">
            <a:avLst/>
          </a:prstGeom>
          <a:solidFill>
            <a:srgbClr val="FFFFFF"/>
          </a:solidFill>
          <a:ln w="6350" cap="flat" cmpd="sng" algn="ctr">
            <a:solidFill>
              <a:srgbClr val="6A8382"/>
            </a:solidFill>
            <a:prstDash val="solid"/>
            <a:round/>
            <a:headEnd type="none" w="med" len="med"/>
            <a:tailEnd type="none" w="med" len="med"/>
          </a:ln>
          <a:effectLst>
            <a:outerShdw blurRad="88900" dist="38100" dir="2700000">
              <a:srgbClr val="000000">
                <a:alpha val="43000"/>
              </a:srgbClr>
            </a:outerShdw>
          </a:effectLst>
        </p:spPr>
      </p:pic>
      <p:sp>
        <p:nvSpPr>
          <p:cNvPr id="25" name="Rectangle 24"/>
          <p:cNvSpPr>
            <a:spLocks noChangeArrowheads="1"/>
          </p:cNvSpPr>
          <p:nvPr/>
        </p:nvSpPr>
        <p:spPr bwMode="gray">
          <a:xfrm>
            <a:off x="4255376" y="1797364"/>
            <a:ext cx="4315429"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23825" lvl="1" indent="-122238" defTabSz="895350">
              <a:buClr>
                <a:schemeClr val="tx2"/>
              </a:buClr>
              <a:buSzPct val="125000"/>
              <a:buFont typeface="Arial" pitchFamily="34" charset="0"/>
              <a:buChar char="▪"/>
            </a:pPr>
            <a:r>
              <a:rPr lang="en-US" sz="2000" dirty="0" smtClean="0">
                <a:latin typeface="+mn-lt"/>
              </a:rPr>
              <a:t>Many countries are strengthening leadership, governance and country systems for health</a:t>
            </a:r>
          </a:p>
          <a:p>
            <a:pPr marL="1587" lvl="1" defTabSz="895350">
              <a:buClr>
                <a:schemeClr val="tx2"/>
              </a:buClr>
              <a:buSzPct val="125000"/>
            </a:pPr>
            <a:endParaRPr lang="en-US" sz="2000" dirty="0" smtClean="0">
              <a:latin typeface="+mn-lt"/>
            </a:endParaRPr>
          </a:p>
          <a:p>
            <a:pPr marL="123825" lvl="1" indent="-122238" defTabSz="895350">
              <a:buClr>
                <a:schemeClr val="tx2"/>
              </a:buClr>
              <a:buSzPct val="125000"/>
              <a:buFont typeface="Arial" pitchFamily="34" charset="0"/>
              <a:buChar char="▪"/>
            </a:pPr>
            <a:r>
              <a:rPr lang="en-US" sz="2000" dirty="0" smtClean="0">
                <a:latin typeface="+mn-lt"/>
              </a:rPr>
              <a:t>Development partners have consolidated efforts to align behind “one plan”, however, there has not been the expected increase in their use of country systems, especially financial management and monitoring platforms</a:t>
            </a:r>
            <a:endParaRPr lang="en-US" sz="2000" dirty="0">
              <a:latin typeface="+mn-lt"/>
            </a:endParaRPr>
          </a:p>
        </p:txBody>
      </p:sp>
    </p:spTree>
    <p:extLst>
      <p:ext uri="{BB962C8B-B14F-4D97-AF65-F5344CB8AC3E}">
        <p14:creationId xmlns:p14="http://schemas.microsoft.com/office/powerpoint/2010/main" val="2293972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81" y="1869743"/>
            <a:ext cx="7806519" cy="3477745"/>
          </a:xfrm>
          <a:prstGeom prst="rect">
            <a:avLst/>
          </a:prstGeom>
          <a:solidFill>
            <a:schemeClr val="bg1"/>
          </a:solidFill>
          <a:ln w="31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5" name="Content Placeholder 3"/>
          <p:cNvSpPr>
            <a:spLocks noGrp="1"/>
          </p:cNvSpPr>
          <p:nvPr>
            <p:ph sz="quarter" idx="12"/>
          </p:nvPr>
        </p:nvSpPr>
        <p:spPr bwMode="auto">
          <a:xfrm>
            <a:off x="65310" y="74272"/>
            <a:ext cx="6744923" cy="92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marL="0" indent="0" eaLnBrk="1" hangingPunct="1"/>
            <a:r>
              <a:rPr lang="en-US" sz="2400" b="1" dirty="0" smtClean="0">
                <a:solidFill>
                  <a:srgbClr val="0E3659"/>
                </a:solidFill>
                <a:ea typeface="ＭＳ Ｐゴシック" pitchFamily="34" charset="-128"/>
              </a:rPr>
              <a:t>There is real momentum for accelerating progress in the 1000 day countdown towards the MDGs </a:t>
            </a:r>
            <a:endParaRPr lang="en-US" sz="1800" dirty="0" smtClean="0">
              <a:solidFill>
                <a:srgbClr val="0E3659"/>
              </a:solidFill>
              <a:ea typeface="ＭＳ Ｐゴシック" pitchFamily="34" charset="-128"/>
            </a:endParaRPr>
          </a:p>
        </p:txBody>
      </p:sp>
      <p:sp>
        <p:nvSpPr>
          <p:cNvPr id="25" name="Rectangle 24"/>
          <p:cNvSpPr>
            <a:spLocks noChangeArrowheads="1"/>
          </p:cNvSpPr>
          <p:nvPr/>
        </p:nvSpPr>
        <p:spPr bwMode="gray">
          <a:xfrm>
            <a:off x="925308" y="2112075"/>
            <a:ext cx="7276993"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23825" lvl="1" indent="-122238" defTabSz="895350">
              <a:buClr>
                <a:schemeClr val="tx2"/>
              </a:buClr>
              <a:buSzPct val="125000"/>
              <a:buFont typeface="Arial" pitchFamily="34" charset="0"/>
              <a:buChar char="▪"/>
            </a:pPr>
            <a:r>
              <a:rPr lang="en-US" sz="2000" b="1" dirty="0" smtClean="0">
                <a:latin typeface="+mn-lt"/>
              </a:rPr>
              <a:t>Renewed momentum amongst Heads of Agencies </a:t>
            </a:r>
            <a:r>
              <a:rPr lang="en-US" sz="2000" dirty="0" smtClean="0">
                <a:latin typeface="+mn-lt"/>
              </a:rPr>
              <a:t>and commitment to take action based on your feedback and recommendations from this meeting</a:t>
            </a:r>
          </a:p>
          <a:p>
            <a:pPr marL="123825" lvl="1" indent="-122238" defTabSz="895350">
              <a:buClr>
                <a:schemeClr val="tx2"/>
              </a:buClr>
              <a:buSzPct val="125000"/>
              <a:buFont typeface="Arial" pitchFamily="34" charset="0"/>
              <a:buChar char="▪"/>
            </a:pPr>
            <a:endParaRPr lang="en-US" sz="2000" dirty="0">
              <a:latin typeface="+mn-lt"/>
            </a:endParaRPr>
          </a:p>
          <a:p>
            <a:pPr marL="123825" lvl="1" indent="-122238" defTabSz="895350">
              <a:buClr>
                <a:schemeClr val="tx2"/>
              </a:buClr>
              <a:buSzPct val="125000"/>
              <a:buFont typeface="Arial" pitchFamily="34" charset="0"/>
              <a:buChar char="▪"/>
            </a:pPr>
            <a:r>
              <a:rPr lang="en-US" sz="2000" dirty="0" smtClean="0">
                <a:latin typeface="+mn-lt"/>
              </a:rPr>
              <a:t>IHP+ growth from 27 to </a:t>
            </a:r>
            <a:r>
              <a:rPr lang="en-US" sz="2000" b="1" dirty="0" smtClean="0">
                <a:latin typeface="+mn-lt"/>
              </a:rPr>
              <a:t>56 signatories with engaged CSO’s, committed to one national</a:t>
            </a:r>
            <a:r>
              <a:rPr lang="en-US" sz="2000" dirty="0" smtClean="0">
                <a:latin typeface="+mn-lt"/>
              </a:rPr>
              <a:t>, well coordinated health </a:t>
            </a:r>
            <a:r>
              <a:rPr lang="en-US" sz="2000" b="1" dirty="0" smtClean="0">
                <a:latin typeface="+mn-lt"/>
              </a:rPr>
              <a:t>plan</a:t>
            </a:r>
            <a:r>
              <a:rPr lang="en-US" sz="2000" dirty="0" smtClean="0">
                <a:latin typeface="+mn-lt"/>
              </a:rPr>
              <a:t> for which results are measured</a:t>
            </a:r>
          </a:p>
          <a:p>
            <a:pPr marL="123825" lvl="1" indent="-122238" defTabSz="895350">
              <a:buClr>
                <a:schemeClr val="tx2"/>
              </a:buClr>
              <a:buSzPct val="125000"/>
              <a:buFont typeface="Arial" pitchFamily="34" charset="0"/>
              <a:buChar char="▪"/>
            </a:pPr>
            <a:endParaRPr lang="en-US" sz="2000" dirty="0">
              <a:latin typeface="+mn-lt"/>
            </a:endParaRPr>
          </a:p>
          <a:p>
            <a:pPr marL="123825" lvl="1" indent="-122238" defTabSz="895350">
              <a:buClr>
                <a:schemeClr val="tx2"/>
              </a:buClr>
              <a:buSzPct val="125000"/>
              <a:buFont typeface="Arial" pitchFamily="34" charset="0"/>
              <a:buChar char="▪"/>
            </a:pPr>
            <a:r>
              <a:rPr lang="en-US" sz="2000" dirty="0" smtClean="0">
                <a:latin typeface="+mn-lt"/>
              </a:rPr>
              <a:t>Greater public and international demand to demonstrate </a:t>
            </a:r>
            <a:r>
              <a:rPr lang="en-US" sz="2000" b="1" dirty="0" smtClean="0">
                <a:latin typeface="+mn-lt"/>
              </a:rPr>
              <a:t>results and value for money</a:t>
            </a:r>
            <a:endParaRPr lang="en-US" sz="2000" b="1" dirty="0">
              <a:latin typeface="+mn-lt"/>
            </a:endParaRPr>
          </a:p>
        </p:txBody>
      </p:sp>
    </p:spTree>
    <p:extLst>
      <p:ext uri="{BB962C8B-B14F-4D97-AF65-F5344CB8AC3E}">
        <p14:creationId xmlns:p14="http://schemas.microsoft.com/office/powerpoint/2010/main" val="187840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16163" y="1896793"/>
            <a:ext cx="5404505" cy="3193822"/>
          </a:xfrm>
          <a:prstGeom prst="rect">
            <a:avLst/>
          </a:prstGeom>
          <a:solidFill>
            <a:schemeClr val="bg1"/>
          </a:solidFill>
          <a:ln w="31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utoShape 6"/>
          <p:cNvSpPr>
            <a:spLocks noChangeArrowheads="1"/>
          </p:cNvSpPr>
          <p:nvPr>
            <p:custDataLst>
              <p:tags r:id="rId1"/>
            </p:custDataLst>
          </p:nvPr>
        </p:nvSpPr>
        <p:spPr bwMode="gray">
          <a:xfrm>
            <a:off x="514737" y="2415619"/>
            <a:ext cx="2685633" cy="1938038"/>
          </a:xfrm>
          <a:prstGeom prst="homePlate">
            <a:avLst>
              <a:gd name="adj" fmla="val 18079"/>
            </a:avLst>
          </a:prstGeom>
          <a:solidFill>
            <a:schemeClr val="accent1"/>
          </a:solidFill>
          <a:ln w="9525">
            <a:solidFill>
              <a:schemeClr val="tx1"/>
            </a:solidFill>
            <a:miter lim="800000"/>
            <a:headEnd/>
            <a:tailEnd/>
          </a:ln>
          <a:effectLst/>
        </p:spPr>
        <p:txBody>
          <a:bodyPr wrap="none" anchor="ctr"/>
          <a:lstStyle/>
          <a:p>
            <a:endParaRPr lang="en-US" sz="2000">
              <a:latin typeface="+mn-lt"/>
            </a:endParaRPr>
          </a:p>
        </p:txBody>
      </p:sp>
      <p:sp>
        <p:nvSpPr>
          <p:cNvPr id="13315" name="Content Placeholder 3"/>
          <p:cNvSpPr>
            <a:spLocks noGrp="1"/>
          </p:cNvSpPr>
          <p:nvPr>
            <p:ph sz="quarter" idx="12"/>
          </p:nvPr>
        </p:nvSpPr>
        <p:spPr bwMode="auto">
          <a:xfrm>
            <a:off x="65310" y="74272"/>
            <a:ext cx="6744923" cy="92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marL="0" indent="0" eaLnBrk="1" hangingPunct="1"/>
            <a:r>
              <a:rPr lang="en-US" sz="2400" b="1" dirty="0" smtClean="0">
                <a:solidFill>
                  <a:srgbClr val="0E3659"/>
                </a:solidFill>
                <a:ea typeface="ＭＳ Ｐゴシック" pitchFamily="34" charset="-128"/>
              </a:rPr>
              <a:t>Over the coming days, let us all challenge ourselves to distill feedback and recommended action</a:t>
            </a:r>
            <a:endParaRPr lang="en-US" sz="1800" dirty="0" smtClean="0">
              <a:solidFill>
                <a:srgbClr val="0E3659"/>
              </a:solidFill>
              <a:ea typeface="ＭＳ Ｐゴシック" pitchFamily="34" charset="-128"/>
            </a:endParaRPr>
          </a:p>
        </p:txBody>
      </p:sp>
      <p:sp>
        <p:nvSpPr>
          <p:cNvPr id="25" name="Rectangle 24"/>
          <p:cNvSpPr>
            <a:spLocks noChangeArrowheads="1"/>
          </p:cNvSpPr>
          <p:nvPr/>
        </p:nvSpPr>
        <p:spPr bwMode="gray">
          <a:xfrm>
            <a:off x="3446033" y="2203669"/>
            <a:ext cx="4810867"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23825" lvl="1" indent="-122238" defTabSz="895350">
              <a:buClr>
                <a:schemeClr val="tx2"/>
              </a:buClr>
              <a:buSzPct val="125000"/>
              <a:buFont typeface="Arial" pitchFamily="34" charset="0"/>
              <a:buChar char="▪"/>
            </a:pPr>
            <a:r>
              <a:rPr lang="en-US" sz="2000" dirty="0" smtClean="0">
                <a:latin typeface="+mn-lt"/>
              </a:rPr>
              <a:t>What concrete actions are needed?</a:t>
            </a:r>
          </a:p>
          <a:p>
            <a:pPr marL="123825" lvl="1" indent="-122238" defTabSz="895350">
              <a:buClr>
                <a:schemeClr val="tx2"/>
              </a:buClr>
              <a:buSzPct val="125000"/>
              <a:buFont typeface="Arial" pitchFamily="34" charset="0"/>
              <a:buChar char="▪"/>
            </a:pPr>
            <a:r>
              <a:rPr lang="en-US" sz="2000" dirty="0" smtClean="0">
                <a:latin typeface="+mn-lt"/>
              </a:rPr>
              <a:t>Will they address really important problems at the country level?</a:t>
            </a:r>
          </a:p>
          <a:p>
            <a:pPr marL="123825" lvl="1" indent="-122238" defTabSz="895350">
              <a:buClr>
                <a:schemeClr val="tx2"/>
              </a:buClr>
              <a:buSzPct val="125000"/>
              <a:buFont typeface="Arial" pitchFamily="34" charset="0"/>
              <a:buChar char="▪"/>
            </a:pPr>
            <a:r>
              <a:rPr lang="en-US" sz="2000" dirty="0" smtClean="0">
                <a:latin typeface="+mn-lt"/>
              </a:rPr>
              <a:t>What needs to be done by </a:t>
            </a:r>
          </a:p>
          <a:p>
            <a:pPr marL="581025" lvl="2" indent="-122238" defTabSz="895350">
              <a:buClr>
                <a:schemeClr val="tx2"/>
              </a:buClr>
              <a:buSzPct val="125000"/>
              <a:buFont typeface="Arial" pitchFamily="34" charset="0"/>
              <a:buChar char="▪"/>
            </a:pPr>
            <a:r>
              <a:rPr lang="en-US" sz="2000" dirty="0" smtClean="0">
                <a:latin typeface="+mn-lt"/>
              </a:rPr>
              <a:t> Heads of Agencies</a:t>
            </a:r>
          </a:p>
          <a:p>
            <a:pPr marL="581025" lvl="2" indent="-122238" defTabSz="895350">
              <a:buClr>
                <a:schemeClr val="tx2"/>
              </a:buClr>
              <a:buSzPct val="125000"/>
              <a:buFont typeface="Arial" pitchFamily="34" charset="0"/>
              <a:buChar char="▪"/>
            </a:pPr>
            <a:r>
              <a:rPr lang="en-US" sz="2000" dirty="0" smtClean="0">
                <a:latin typeface="+mn-lt"/>
              </a:rPr>
              <a:t> IHP+ core team</a:t>
            </a:r>
          </a:p>
          <a:p>
            <a:pPr marL="581025" lvl="2" indent="-122238" defTabSz="895350">
              <a:buClr>
                <a:schemeClr val="tx2"/>
              </a:buClr>
              <a:buSzPct val="125000"/>
              <a:buFont typeface="Arial" pitchFamily="34" charset="0"/>
              <a:buChar char="▪"/>
            </a:pPr>
            <a:r>
              <a:rPr lang="en-US" sz="2000" dirty="0">
                <a:latin typeface="+mn-lt"/>
              </a:rPr>
              <a:t> Y</a:t>
            </a:r>
            <a:r>
              <a:rPr lang="en-US" sz="2000" dirty="0" smtClean="0">
                <a:latin typeface="+mn-lt"/>
              </a:rPr>
              <a:t>ou?</a:t>
            </a:r>
          </a:p>
          <a:p>
            <a:pPr marL="123825" lvl="1" indent="-122238" defTabSz="895350">
              <a:buClr>
                <a:schemeClr val="tx2"/>
              </a:buClr>
              <a:buSzPct val="125000"/>
              <a:buFont typeface="Arial" pitchFamily="34" charset="0"/>
              <a:buChar char="▪"/>
            </a:pPr>
            <a:r>
              <a:rPr lang="en-US" sz="2000" dirty="0" smtClean="0">
                <a:latin typeface="+mn-lt"/>
              </a:rPr>
              <a:t>How can it be taken forward over the next 1000 days?</a:t>
            </a:r>
          </a:p>
          <a:p>
            <a:pPr marL="123825" lvl="1" indent="-122238" defTabSz="895350">
              <a:buClr>
                <a:schemeClr val="tx2"/>
              </a:buClr>
              <a:buSzPct val="125000"/>
              <a:buFont typeface="Arial" pitchFamily="34" charset="0"/>
              <a:buChar char="▪"/>
            </a:pPr>
            <a:endParaRPr lang="en-US" sz="2000" dirty="0">
              <a:latin typeface="+mn-lt"/>
            </a:endParaRPr>
          </a:p>
          <a:p>
            <a:pPr marL="123825" lvl="1" indent="-122238" defTabSz="895350">
              <a:buClr>
                <a:schemeClr val="tx2"/>
              </a:buClr>
              <a:buSzPct val="125000"/>
              <a:buFont typeface="Arial" pitchFamily="34" charset="0"/>
              <a:buChar char="▪"/>
            </a:pPr>
            <a:endParaRPr lang="en-US" sz="2000" dirty="0">
              <a:latin typeface="+mn-lt"/>
            </a:endParaRPr>
          </a:p>
        </p:txBody>
      </p:sp>
      <p:sp>
        <p:nvSpPr>
          <p:cNvPr id="3" name="TextBox 2"/>
          <p:cNvSpPr txBox="1"/>
          <p:nvPr/>
        </p:nvSpPr>
        <p:spPr>
          <a:xfrm>
            <a:off x="641415" y="3023114"/>
            <a:ext cx="2129059" cy="707886"/>
          </a:xfrm>
          <a:prstGeom prst="rect">
            <a:avLst/>
          </a:prstGeom>
          <a:noFill/>
        </p:spPr>
        <p:txBody>
          <a:bodyPr wrap="square" rtlCol="0">
            <a:spAutoFit/>
          </a:bodyPr>
          <a:lstStyle/>
          <a:p>
            <a:r>
              <a:rPr lang="en-US" sz="2000" b="1" dirty="0" smtClean="0">
                <a:solidFill>
                  <a:schemeClr val="bg1"/>
                </a:solidFill>
                <a:latin typeface="+mn-lt"/>
              </a:rPr>
              <a:t>In every session, ask yourself:</a:t>
            </a:r>
            <a:endParaRPr lang="en-US" sz="2000" b="1" dirty="0">
              <a:solidFill>
                <a:schemeClr val="bg1"/>
              </a:solidFill>
              <a:latin typeface="+mn-lt"/>
            </a:endParaRPr>
          </a:p>
        </p:txBody>
      </p:sp>
    </p:spTree>
    <p:extLst>
      <p:ext uri="{BB962C8B-B14F-4D97-AF65-F5344CB8AC3E}">
        <p14:creationId xmlns:p14="http://schemas.microsoft.com/office/powerpoint/2010/main" val="1979183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Npmr3gVRE6txz6OtCgz1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Npmr3gVRE6txz6OtCgz1g"/>
</p:tagLst>
</file>

<file path=ppt/theme/theme1.xml><?xml version="1.0" encoding="utf-8"?>
<a:theme xmlns:a="http://schemas.openxmlformats.org/drawingml/2006/main" name="Office Theme">
  <a:themeElements>
    <a:clrScheme name="iHP test">
      <a:dk1>
        <a:srgbClr val="0B2848"/>
      </a:dk1>
      <a:lt1>
        <a:sysClr val="window" lastClr="FFFFFF"/>
      </a:lt1>
      <a:dk2>
        <a:srgbClr val="1F497D"/>
      </a:dk2>
      <a:lt2>
        <a:srgbClr val="EEECE1"/>
      </a:lt2>
      <a:accent1>
        <a:srgbClr val="0E3659"/>
      </a:accent1>
      <a:accent2>
        <a:srgbClr val="4D9443"/>
      </a:accent2>
      <a:accent3>
        <a:srgbClr val="7B7C7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9152</TotalTime>
  <Words>618</Words>
  <Application>Microsoft Office PowerPoint</Application>
  <PresentationFormat>On-screen Show (4:3)</PresentationFormat>
  <Paragraphs>56</Paragraphs>
  <Slides>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Microsoft Excel Chart</vt:lpstr>
      <vt:lpstr>Global challenges and opportunities for IHP+ partners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Spicegrove Creative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Dehaney</dc:creator>
  <cp:lastModifiedBy>Claire Kairys</cp:lastModifiedBy>
  <cp:revision>87</cp:revision>
  <dcterms:created xsi:type="dcterms:W3CDTF">2012-10-26T19:46:34Z</dcterms:created>
  <dcterms:modified xsi:type="dcterms:W3CDTF">2012-12-11T13:28:45Z</dcterms:modified>
</cp:coreProperties>
</file>