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9" r:id="rId4"/>
    <p:sldId id="258" r:id="rId5"/>
    <p:sldId id="261" r:id="rId6"/>
    <p:sldId id="267" r:id="rId7"/>
    <p:sldId id="262" r:id="rId8"/>
    <p:sldId id="265" r:id="rId9"/>
    <p:sldId id="269" r:id="rId10"/>
    <p:sldId id="270" r:id="rId11"/>
    <p:sldId id="266" r:id="rId12"/>
    <p:sldId id="263" r:id="rId1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6699"/>
    <a:srgbClr val="2A8A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1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175DAE3-C6FF-443F-9422-42D11A5DF80E}" type="datetimeFigureOut">
              <a:rPr lang="en-US" smtClean="0"/>
              <a:pPr/>
              <a:t>12/12/2012</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E09EEE98-A5FD-4E61-9C07-521FE763F6C2}" type="slidenum">
              <a:rPr lang="en-US" smtClean="0"/>
              <a:pPr/>
              <a:t>‹#›</a:t>
            </a:fld>
            <a:endParaRPr lang="en-US"/>
          </a:p>
        </p:txBody>
      </p:sp>
    </p:spTree>
    <p:extLst>
      <p:ext uri="{BB962C8B-B14F-4D97-AF65-F5344CB8AC3E}">
        <p14:creationId xmlns:p14="http://schemas.microsoft.com/office/powerpoint/2010/main" val="1608706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5F20086-6AE1-43EE-B5DF-20D7ECCD08BA}" type="datetimeFigureOut">
              <a:rPr lang="en-US" smtClean="0"/>
              <a:pPr/>
              <a:t>12/12/2012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FF0A7AA-68A9-4FA4-9074-9E3065B2DE2A}" type="slidenum">
              <a:rPr lang="en-US" smtClean="0"/>
              <a:pPr/>
              <a:t>‹#›</a:t>
            </a:fld>
            <a:endParaRPr lang="en-US"/>
          </a:p>
        </p:txBody>
      </p:sp>
    </p:spTree>
    <p:extLst>
      <p:ext uri="{BB962C8B-B14F-4D97-AF65-F5344CB8AC3E}">
        <p14:creationId xmlns:p14="http://schemas.microsoft.com/office/powerpoint/2010/main" val="3465129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ultimate goal is to get more aligned support for national health strategies</a:t>
            </a:r>
            <a:endParaRPr lang="en-US" dirty="0"/>
          </a:p>
        </p:txBody>
      </p:sp>
      <p:sp>
        <p:nvSpPr>
          <p:cNvPr id="4" name="Slide Number Placeholder 3"/>
          <p:cNvSpPr>
            <a:spLocks noGrp="1"/>
          </p:cNvSpPr>
          <p:nvPr>
            <p:ph type="sldNum" sz="quarter" idx="10"/>
          </p:nvPr>
        </p:nvSpPr>
        <p:spPr/>
        <p:txBody>
          <a:bodyPr/>
          <a:lstStyle/>
          <a:p>
            <a:fld id="{5FF0A7AA-68A9-4FA4-9074-9E3065B2DE2A}"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More than 20 programme strategies, most of these strategies are either donor driven or related to country commitments at global or local levels. This is why we need to find ways</a:t>
            </a:r>
            <a:r>
              <a:rPr lang="en-US" baseline="0" dirty="0" smtClean="0"/>
              <a:t> to better accommodate sub-sector programme issues within Combined or One JANS</a:t>
            </a:r>
          </a:p>
          <a:p>
            <a:r>
              <a:rPr lang="en-US" baseline="0" dirty="0" smtClean="0"/>
              <a:t>There is enormous fragmentation in terms of funding and TA, this leads to enormous transaction costs for the countries</a:t>
            </a:r>
            <a:endParaRPr lang="en-US" dirty="0"/>
          </a:p>
        </p:txBody>
      </p:sp>
      <p:sp>
        <p:nvSpPr>
          <p:cNvPr id="4" name="Slide Number Placeholder 3"/>
          <p:cNvSpPr>
            <a:spLocks noGrp="1"/>
          </p:cNvSpPr>
          <p:nvPr>
            <p:ph type="sldNum" sz="quarter" idx="10"/>
          </p:nvPr>
        </p:nvSpPr>
        <p:spPr/>
        <p:txBody>
          <a:bodyPr/>
          <a:lstStyle/>
          <a:p>
            <a:fld id="{5FF0A7AA-68A9-4FA4-9074-9E3065B2DE2A}"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algn="l" defTabSz="914400" rtl="0" eaLnBrk="1" latinLnBrk="0" hangingPunct="1"/>
            <a:r>
              <a:rPr lang="en-US" sz="1200" kern="1200" dirty="0" smtClean="0">
                <a:solidFill>
                  <a:schemeClr val="tx1"/>
                </a:solidFill>
                <a:latin typeface="+mn-lt"/>
                <a:ea typeface="+mn-ea"/>
                <a:cs typeface="+mn-cs"/>
              </a:rPr>
              <a:t>What is the compelling incentive to align on-going; fully funded  program strategic plans with the NHSSP? and how can this be done effectively?</a:t>
            </a:r>
          </a:p>
        </p:txBody>
      </p:sp>
      <p:sp>
        <p:nvSpPr>
          <p:cNvPr id="4" name="Slide Number Placeholder 3"/>
          <p:cNvSpPr>
            <a:spLocks noGrp="1"/>
          </p:cNvSpPr>
          <p:nvPr>
            <p:ph type="sldNum" sz="quarter" idx="10"/>
          </p:nvPr>
        </p:nvSpPr>
        <p:spPr/>
        <p:txBody>
          <a:bodyPr/>
          <a:lstStyle/>
          <a:p>
            <a:fld id="{5FF0A7AA-68A9-4FA4-9074-9E3065B2DE2A}"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dirty="0" smtClean="0"/>
              <a:t>IHP+ developed a preliminary note to improve the synergy between health sector strategy and programme strategies in May 2012, however, detailed guidelines on One Sector JANS with programme focus is needed to</a:t>
            </a:r>
            <a:r>
              <a:rPr lang="en-US" baseline="0" dirty="0" smtClean="0"/>
              <a:t> guide the JANS teams and to help the national entities (MOH, partners) to better understand the One JANS.</a:t>
            </a:r>
            <a:r>
              <a:rPr lang="en-US" dirty="0" smtClean="0"/>
              <a:t> </a:t>
            </a:r>
          </a:p>
          <a:p>
            <a:pPr marL="228600" indent="-228600">
              <a:buFont typeface="+mj-lt"/>
              <a:buAutoNum type="arabicPeriod"/>
            </a:pPr>
            <a:r>
              <a:rPr lang="en-US" dirty="0" smtClean="0"/>
              <a:t>The use of WHO health system building blocks as a planning framework encouraged</a:t>
            </a:r>
            <a:r>
              <a:rPr lang="en-US" baseline="0" dirty="0" smtClean="0"/>
              <a:t> planners to focus more on addressing the cross-cutting health system issues related to Governance, Information, HRH, Health financing, Medicines and health technology. Also some programme such as HIV/AIDS has multi-sectoral nature.  </a:t>
            </a:r>
          </a:p>
          <a:p>
            <a:pPr marL="228600" indent="-228600">
              <a:buFont typeface="+mj-lt"/>
              <a:buAutoNum type="arabicPeriod"/>
            </a:pPr>
            <a:r>
              <a:rPr lang="en-US" baseline="0" dirty="0" smtClean="0"/>
              <a:t>Although there was a one member in the Sudan JANS team who has good programme specific experience, it is recommended to increase the number of members with programme specific experience to ensure that a number of programme strategies could be reviewed. However, it is important to maintain the balance in the composition of the team.   </a:t>
            </a:r>
            <a:endParaRPr lang="en-US" dirty="0"/>
          </a:p>
        </p:txBody>
      </p:sp>
      <p:sp>
        <p:nvSpPr>
          <p:cNvPr id="4" name="Slide Number Placeholder 3"/>
          <p:cNvSpPr>
            <a:spLocks noGrp="1"/>
          </p:cNvSpPr>
          <p:nvPr>
            <p:ph type="sldNum" sz="quarter" idx="10"/>
          </p:nvPr>
        </p:nvSpPr>
        <p:spPr/>
        <p:txBody>
          <a:bodyPr/>
          <a:lstStyle/>
          <a:p>
            <a:fld id="{5FF0A7AA-68A9-4FA4-9074-9E3065B2DE2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ia.gov/library/publications/the-world-factbook/flags/flagtemplate_su.html" TargetMode="Externa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https://www.cia.gov/library/publications/the-world-factbook/graphics/flags/large/su-lgflag.gif"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18" Type="http://schemas.openxmlformats.org/officeDocument/2006/relationships/image" Target="../media/image18.png"/><Relationship Id="rId26" Type="http://schemas.openxmlformats.org/officeDocument/2006/relationships/image" Target="../media/image26.pn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png"/><Relationship Id="rId17" Type="http://schemas.openxmlformats.org/officeDocument/2006/relationships/image" Target="../media/image17.png"/><Relationship Id="rId25" Type="http://schemas.openxmlformats.org/officeDocument/2006/relationships/image" Target="../media/image25.png"/><Relationship Id="rId2" Type="http://schemas.openxmlformats.org/officeDocument/2006/relationships/notesSlide" Target="../notesSlides/notesSlide2.xml"/><Relationship Id="rId16" Type="http://schemas.openxmlformats.org/officeDocument/2006/relationships/image" Target="../media/image16.png"/><Relationship Id="rId20"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png"/><Relationship Id="rId24" Type="http://schemas.openxmlformats.org/officeDocument/2006/relationships/image" Target="../media/image24.png"/><Relationship Id="rId5" Type="http://schemas.openxmlformats.org/officeDocument/2006/relationships/image" Target="../media/image5.png"/><Relationship Id="rId15" Type="http://schemas.openxmlformats.org/officeDocument/2006/relationships/image" Target="../media/image15.png"/><Relationship Id="rId23" Type="http://schemas.openxmlformats.org/officeDocument/2006/relationships/image" Target="../media/image23.png"/><Relationship Id="rId10" Type="http://schemas.openxmlformats.org/officeDocument/2006/relationships/image" Target="../media/image10.png"/><Relationship Id="rId19" Type="http://schemas.openxmlformats.org/officeDocument/2006/relationships/image" Target="../media/image19.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 Id="rId22" Type="http://schemas.openxmlformats.org/officeDocument/2006/relationships/image" Target="../media/image22.png"/><Relationship Id="rId27" Type="http://schemas.openxmlformats.org/officeDocument/2006/relationships/image" Target="../media/image2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04800"/>
            <a:ext cx="8610600" cy="5181600"/>
          </a:xfrm>
        </p:spPr>
        <p:txBody>
          <a:bodyPr>
            <a:normAutofit fontScale="70000" lnSpcReduction="20000"/>
          </a:bodyPr>
          <a:lstStyle/>
          <a:p>
            <a:pPr algn="just"/>
            <a:r>
              <a:rPr lang="en-GB" sz="5700" b="1" dirty="0" smtClean="0">
                <a:solidFill>
                  <a:srgbClr val="C00000"/>
                </a:solidFill>
              </a:rPr>
              <a:t>Joint Assessment of National Strategic Plans JANS: </a:t>
            </a:r>
            <a:r>
              <a:rPr lang="en-GB" sz="5700" dirty="0" smtClean="0">
                <a:solidFill>
                  <a:prstClr val="black"/>
                </a:solidFill>
              </a:rPr>
              <a:t>assessing a sector strategy with an in-depth review of </a:t>
            </a:r>
            <a:r>
              <a:rPr lang="en-US" sz="5700" dirty="0" smtClean="0">
                <a:solidFill>
                  <a:prstClr val="black"/>
                </a:solidFill>
              </a:rPr>
              <a:t>programme specific strategies</a:t>
            </a:r>
            <a:r>
              <a:rPr lang="en-GB" sz="5700" dirty="0" smtClean="0">
                <a:solidFill>
                  <a:prstClr val="black"/>
                </a:solidFill>
              </a:rPr>
              <a:t> </a:t>
            </a:r>
          </a:p>
          <a:p>
            <a:r>
              <a:rPr lang="en-GB" sz="4600" dirty="0" smtClean="0">
                <a:solidFill>
                  <a:srgbClr val="0000FF"/>
                </a:solidFill>
              </a:rPr>
              <a:t>Sudan experience</a:t>
            </a:r>
          </a:p>
          <a:p>
            <a:endParaRPr lang="en-GB" dirty="0" smtClean="0">
              <a:solidFill>
                <a:srgbClr val="0000FF"/>
              </a:solidFill>
            </a:endParaRPr>
          </a:p>
          <a:p>
            <a:endParaRPr lang="en-GB" dirty="0" smtClean="0">
              <a:solidFill>
                <a:srgbClr val="0000FF"/>
              </a:solidFill>
            </a:endParaRPr>
          </a:p>
          <a:p>
            <a:r>
              <a:rPr lang="en-US" sz="3100" b="1" dirty="0" smtClean="0"/>
              <a:t>Fourth IHP+ Country Health Sector Teams Meeting</a:t>
            </a:r>
          </a:p>
          <a:p>
            <a:r>
              <a:rPr lang="en-US" sz="3100" dirty="0" smtClean="0"/>
              <a:t>11-14 December 2012</a:t>
            </a:r>
          </a:p>
          <a:p>
            <a:endParaRPr lang="en-GB" dirty="0" smtClean="0">
              <a:solidFill>
                <a:srgbClr val="0000FF"/>
              </a:solidFill>
            </a:endParaRPr>
          </a:p>
          <a:p>
            <a:endParaRPr lang="en-GB" dirty="0" smtClean="0">
              <a:solidFill>
                <a:srgbClr val="0000FF"/>
              </a:solidFill>
            </a:endParaRPr>
          </a:p>
          <a:p>
            <a:pPr algn="l"/>
            <a:r>
              <a:rPr lang="en-GB" sz="2400" b="1" dirty="0" smtClean="0">
                <a:solidFill>
                  <a:srgbClr val="C00000"/>
                </a:solidFill>
              </a:rPr>
              <a:t>Dr. Imad A M Ismail Kayona</a:t>
            </a:r>
          </a:p>
          <a:p>
            <a:pPr algn="l"/>
            <a:r>
              <a:rPr lang="en-GB" sz="2400" b="1" dirty="0" smtClean="0">
                <a:solidFill>
                  <a:srgbClr val="C00000"/>
                </a:solidFill>
              </a:rPr>
              <a:t>GHI coordinator FMOH </a:t>
            </a:r>
            <a:endParaRPr lang="en-US" sz="2400" b="1" dirty="0" smtClean="0">
              <a:solidFill>
                <a:srgbClr val="C00000"/>
              </a:solidFill>
            </a:endParaRPr>
          </a:p>
        </p:txBody>
      </p:sp>
      <p:pic>
        <p:nvPicPr>
          <p:cNvPr id="4" name="Picture 2"/>
          <p:cNvPicPr>
            <a:picLocks noChangeAspect="1" noChangeArrowheads="1"/>
          </p:cNvPicPr>
          <p:nvPr/>
        </p:nvPicPr>
        <p:blipFill>
          <a:blip r:embed="rId2" cstate="print"/>
          <a:srcRect/>
          <a:stretch>
            <a:fillRect/>
          </a:stretch>
        </p:blipFill>
        <p:spPr bwMode="auto">
          <a:xfrm>
            <a:off x="152400" y="5486400"/>
            <a:ext cx="6096000" cy="1147763"/>
          </a:xfrm>
          <a:prstGeom prst="rect">
            <a:avLst/>
          </a:prstGeom>
          <a:noFill/>
          <a:ln w="9525">
            <a:noFill/>
            <a:miter lim="800000"/>
            <a:headEnd/>
            <a:tailEnd/>
          </a:ln>
        </p:spPr>
      </p:pic>
      <p:pic>
        <p:nvPicPr>
          <p:cNvPr id="5" name="Picture 2" descr="Flag of Sudan">
            <a:hlinkClick r:id="rId3"/>
          </p:cNvPr>
          <p:cNvPicPr>
            <a:picLocks noChangeAspect="1" noChangeArrowheads="1"/>
          </p:cNvPicPr>
          <p:nvPr/>
        </p:nvPicPr>
        <p:blipFill>
          <a:blip r:embed="rId4" r:link="rId5" cstate="print"/>
          <a:srcRect/>
          <a:stretch>
            <a:fillRect/>
          </a:stretch>
        </p:blipFill>
        <p:spPr bwMode="auto">
          <a:xfrm>
            <a:off x="7620000" y="5943600"/>
            <a:ext cx="1143000" cy="609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Lessons learnt </a:t>
            </a:r>
            <a:r>
              <a:rPr lang="en-US" dirty="0" smtClean="0"/>
              <a:t>(3)</a:t>
            </a:r>
            <a:r>
              <a:rPr lang="en-US" b="1" dirty="0" smtClean="0"/>
              <a:t> </a:t>
            </a:r>
            <a:endParaRPr lang="en-US" dirty="0"/>
          </a:p>
        </p:txBody>
      </p:sp>
      <p:sp>
        <p:nvSpPr>
          <p:cNvPr id="3" name="Content Placeholder 2"/>
          <p:cNvSpPr>
            <a:spLocks noGrp="1"/>
          </p:cNvSpPr>
          <p:nvPr>
            <p:ph idx="1"/>
          </p:nvPr>
        </p:nvSpPr>
        <p:spPr>
          <a:xfrm>
            <a:off x="304800" y="990600"/>
            <a:ext cx="8382000" cy="5334000"/>
          </a:xfrm>
        </p:spPr>
        <p:txBody>
          <a:bodyPr>
            <a:normAutofit/>
          </a:bodyPr>
          <a:lstStyle/>
          <a:p>
            <a:pPr algn="just"/>
            <a:r>
              <a:rPr lang="en-US" dirty="0" smtClean="0"/>
              <a:t>With Technical guidance from the very beginning, alignment of sector and program targets, strategies and interventions is possible</a:t>
            </a:r>
          </a:p>
          <a:p>
            <a:pPr algn="just"/>
            <a:r>
              <a:rPr lang="en-US" dirty="0" smtClean="0"/>
              <a:t>Ownership of sector strategy by programmes can be enhanced if they are meaningfully engaged during the program development, costing and financing</a:t>
            </a:r>
          </a:p>
          <a:p>
            <a:pPr algn="just"/>
            <a:r>
              <a:rPr lang="en-US" dirty="0" smtClean="0"/>
              <a:t>A joint review can provide the opportunity for key stakeholders to reflect and improve gaps in the planning process.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Recommendations </a:t>
            </a:r>
            <a:endParaRPr lang="en-US" dirty="0"/>
          </a:p>
        </p:txBody>
      </p:sp>
      <p:sp>
        <p:nvSpPr>
          <p:cNvPr id="9" name="Content Placeholder 8"/>
          <p:cNvSpPr>
            <a:spLocks noGrp="1"/>
          </p:cNvSpPr>
          <p:nvPr>
            <p:ph idx="1"/>
          </p:nvPr>
        </p:nvSpPr>
        <p:spPr>
          <a:xfrm>
            <a:off x="152400" y="609600"/>
            <a:ext cx="8839200" cy="6096000"/>
          </a:xfrm>
        </p:spPr>
        <p:txBody>
          <a:bodyPr>
            <a:normAutofit fontScale="85000" lnSpcReduction="20000"/>
          </a:bodyPr>
          <a:lstStyle/>
          <a:p>
            <a:pPr algn="just"/>
            <a:r>
              <a:rPr lang="en-US" dirty="0" smtClean="0"/>
              <a:t>JANS should be well embedded in planning, implementation and review processes</a:t>
            </a:r>
          </a:p>
          <a:p>
            <a:pPr lvl="1" algn="just"/>
            <a:r>
              <a:rPr lang="en-US" dirty="0" smtClean="0">
                <a:solidFill>
                  <a:srgbClr val="0000FF"/>
                </a:solidFill>
              </a:rPr>
              <a:t>Align the planning process of programme and sector strategies</a:t>
            </a:r>
          </a:p>
          <a:p>
            <a:pPr lvl="1" algn="just"/>
            <a:r>
              <a:rPr lang="en-US" dirty="0" smtClean="0">
                <a:solidFill>
                  <a:srgbClr val="0000FF"/>
                </a:solidFill>
              </a:rPr>
              <a:t>JANS tool can be used as a guidance during the strategies development</a:t>
            </a:r>
          </a:p>
          <a:p>
            <a:pPr lvl="1" algn="just"/>
            <a:r>
              <a:rPr lang="en-US" dirty="0" smtClean="0">
                <a:solidFill>
                  <a:srgbClr val="0000FF"/>
                </a:solidFill>
              </a:rPr>
              <a:t>Meaningful engagement of stakeholders (CSOs, DPs, Private sector) throughout JANS process  </a:t>
            </a:r>
          </a:p>
          <a:p>
            <a:pPr algn="just"/>
            <a:r>
              <a:rPr lang="en-US" dirty="0" smtClean="0"/>
              <a:t>Greater donors discipline is needed</a:t>
            </a:r>
          </a:p>
          <a:p>
            <a:pPr lvl="1" algn="just"/>
            <a:r>
              <a:rPr lang="en-US" dirty="0" smtClean="0">
                <a:solidFill>
                  <a:srgbClr val="0000FF"/>
                </a:solidFill>
              </a:rPr>
              <a:t>Harmonization of the Fiduciary Assessment requirements</a:t>
            </a:r>
          </a:p>
          <a:p>
            <a:pPr lvl="1" algn="just"/>
            <a:r>
              <a:rPr lang="en-US" dirty="0" smtClean="0">
                <a:solidFill>
                  <a:srgbClr val="0000FF"/>
                </a:solidFill>
              </a:rPr>
              <a:t>More aligned support for health sector strategies </a:t>
            </a:r>
          </a:p>
          <a:p>
            <a:pPr algn="just"/>
            <a:r>
              <a:rPr lang="en-US" dirty="0" smtClean="0"/>
              <a:t>Develop clear guidance on One Sector JANS that responds to different needs</a:t>
            </a:r>
          </a:p>
          <a:p>
            <a:pPr lvl="1" algn="just"/>
            <a:r>
              <a:rPr lang="en-US" dirty="0" smtClean="0">
                <a:solidFill>
                  <a:srgbClr val="0000FF"/>
                </a:solidFill>
              </a:rPr>
              <a:t>Include elements to compare and analyze the key programme strategic plans alongside the NHSSP</a:t>
            </a:r>
          </a:p>
          <a:p>
            <a:pPr lvl="1" algn="just"/>
            <a:r>
              <a:rPr lang="en-US" dirty="0" smtClean="0">
                <a:solidFill>
                  <a:srgbClr val="0000FF"/>
                </a:solidFill>
              </a:rPr>
              <a:t>Include more details on fiduciary requirements (DPs) into the attributes in an operational way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ChangeArrowheads="1"/>
          </p:cNvSpPr>
          <p:nvPr/>
        </p:nvSpPr>
        <p:spPr bwMode="auto">
          <a:xfrm>
            <a:off x="395288" y="331788"/>
            <a:ext cx="1728787" cy="10080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51 w 21600"/>
              <a:gd name="T13" fmla="*/ 0 h 21600"/>
              <a:gd name="T14" fmla="*/ 21449 w 21600"/>
              <a:gd name="T15" fmla="*/ 12502 h 21600"/>
            </a:gdLst>
            <a:ahLst/>
            <a:cxnLst>
              <a:cxn ang="T8">
                <a:pos x="T0" y="T1"/>
              </a:cxn>
              <a:cxn ang="T9">
                <a:pos x="T2" y="T3"/>
              </a:cxn>
              <a:cxn ang="T10">
                <a:pos x="T4" y="T5"/>
              </a:cxn>
              <a:cxn ang="T11">
                <a:pos x="T6" y="T7"/>
              </a:cxn>
            </a:cxnLst>
            <a:rect l="T12" t="T13" r="T14" b="T15"/>
            <a:pathLst>
              <a:path w="21600" h="21600">
                <a:moveTo>
                  <a:pt x="640" y="9655"/>
                </a:moveTo>
                <a:cubicBezTo>
                  <a:pt x="1223" y="4484"/>
                  <a:pt x="5596" y="575"/>
                  <a:pt x="10800" y="576"/>
                </a:cubicBezTo>
                <a:cubicBezTo>
                  <a:pt x="16003" y="576"/>
                  <a:pt x="20376" y="4484"/>
                  <a:pt x="20959" y="9655"/>
                </a:cubicBezTo>
                <a:lnTo>
                  <a:pt x="21532" y="9590"/>
                </a:lnTo>
                <a:cubicBezTo>
                  <a:pt x="20916" y="4128"/>
                  <a:pt x="16296" y="-1"/>
                  <a:pt x="10799" y="0"/>
                </a:cubicBezTo>
                <a:cubicBezTo>
                  <a:pt x="5303" y="0"/>
                  <a:pt x="683" y="4128"/>
                  <a:pt x="67" y="9590"/>
                </a:cubicBezTo>
                <a:lnTo>
                  <a:pt x="640" y="9655"/>
                </a:lnTo>
                <a:close/>
              </a:path>
            </a:pathLst>
          </a:custGeom>
          <a:solidFill>
            <a:srgbClr val="FF0000"/>
          </a:solidFill>
          <a:ln w="9525">
            <a:solidFill>
              <a:schemeClr val="tx1"/>
            </a:solidFill>
            <a:miter lim="800000"/>
            <a:headEnd/>
            <a:tailEnd/>
          </a:ln>
          <a:effectLst/>
        </p:spPr>
        <p:txBody>
          <a:bodyPr wrap="none" anchor="ctr"/>
          <a:lstStyle/>
          <a:p>
            <a:endParaRPr lang="en-US"/>
          </a:p>
        </p:txBody>
      </p:sp>
      <p:grpSp>
        <p:nvGrpSpPr>
          <p:cNvPr id="2" name="Group 3"/>
          <p:cNvGrpSpPr>
            <a:grpSpLocks/>
          </p:cNvGrpSpPr>
          <p:nvPr/>
        </p:nvGrpSpPr>
        <p:grpSpPr bwMode="auto">
          <a:xfrm>
            <a:off x="871538" y="763588"/>
            <a:ext cx="776287" cy="839787"/>
            <a:chOff x="884" y="1162"/>
            <a:chExt cx="590" cy="680"/>
          </a:xfrm>
        </p:grpSpPr>
        <p:sp>
          <p:nvSpPr>
            <p:cNvPr id="8234" name="Rectangle 4"/>
            <p:cNvSpPr>
              <a:spLocks noChangeArrowheads="1"/>
            </p:cNvSpPr>
            <p:nvPr/>
          </p:nvSpPr>
          <p:spPr bwMode="auto">
            <a:xfrm>
              <a:off x="884" y="1162"/>
              <a:ext cx="46" cy="680"/>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35" name="Rectangle 5"/>
            <p:cNvSpPr>
              <a:spLocks noChangeArrowheads="1"/>
            </p:cNvSpPr>
            <p:nvPr/>
          </p:nvSpPr>
          <p:spPr bwMode="auto">
            <a:xfrm>
              <a:off x="1020" y="1162"/>
              <a:ext cx="46" cy="680"/>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36" name="Rectangle 6"/>
            <p:cNvSpPr>
              <a:spLocks noChangeArrowheads="1"/>
            </p:cNvSpPr>
            <p:nvPr/>
          </p:nvSpPr>
          <p:spPr bwMode="auto">
            <a:xfrm>
              <a:off x="1156" y="1162"/>
              <a:ext cx="46" cy="680"/>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37" name="Rectangle 7"/>
            <p:cNvSpPr>
              <a:spLocks noChangeArrowheads="1"/>
            </p:cNvSpPr>
            <p:nvPr/>
          </p:nvSpPr>
          <p:spPr bwMode="auto">
            <a:xfrm>
              <a:off x="1292" y="1162"/>
              <a:ext cx="46" cy="680"/>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38" name="Rectangle 8"/>
            <p:cNvSpPr>
              <a:spLocks noChangeArrowheads="1"/>
            </p:cNvSpPr>
            <p:nvPr/>
          </p:nvSpPr>
          <p:spPr bwMode="auto">
            <a:xfrm>
              <a:off x="1428" y="1162"/>
              <a:ext cx="46" cy="680"/>
            </a:xfrm>
            <a:prstGeom prst="rect">
              <a:avLst/>
            </a:prstGeom>
            <a:solidFill>
              <a:srgbClr val="009900"/>
            </a:solidFill>
            <a:ln w="9525">
              <a:solidFill>
                <a:schemeClr val="tx1"/>
              </a:solidFill>
              <a:miter lim="800000"/>
              <a:headEnd/>
              <a:tailEnd/>
            </a:ln>
            <a:effectLst/>
          </p:spPr>
          <p:txBody>
            <a:bodyPr wrap="none" anchor="ctr"/>
            <a:lstStyle/>
            <a:p>
              <a:endParaRPr lang="fr-FR"/>
            </a:p>
          </p:txBody>
        </p:sp>
      </p:grpSp>
      <p:sp>
        <p:nvSpPr>
          <p:cNvPr id="8196" name="AutoShape 9"/>
          <p:cNvSpPr>
            <a:spLocks noChangeArrowheads="1"/>
          </p:cNvSpPr>
          <p:nvPr/>
        </p:nvSpPr>
        <p:spPr bwMode="auto">
          <a:xfrm>
            <a:off x="3348038" y="331788"/>
            <a:ext cx="1728787" cy="10080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51 w 21600"/>
              <a:gd name="T13" fmla="*/ 0 h 21600"/>
              <a:gd name="T14" fmla="*/ 21449 w 21600"/>
              <a:gd name="T15" fmla="*/ 12502 h 21600"/>
            </a:gdLst>
            <a:ahLst/>
            <a:cxnLst>
              <a:cxn ang="T8">
                <a:pos x="T0" y="T1"/>
              </a:cxn>
              <a:cxn ang="T9">
                <a:pos x="T2" y="T3"/>
              </a:cxn>
              <a:cxn ang="T10">
                <a:pos x="T4" y="T5"/>
              </a:cxn>
              <a:cxn ang="T11">
                <a:pos x="T6" y="T7"/>
              </a:cxn>
            </a:cxnLst>
            <a:rect l="T12" t="T13" r="T14" b="T15"/>
            <a:pathLst>
              <a:path w="21600" h="21600">
                <a:moveTo>
                  <a:pt x="640" y="9655"/>
                </a:moveTo>
                <a:cubicBezTo>
                  <a:pt x="1223" y="4484"/>
                  <a:pt x="5596" y="575"/>
                  <a:pt x="10800" y="576"/>
                </a:cubicBezTo>
                <a:cubicBezTo>
                  <a:pt x="16003" y="576"/>
                  <a:pt x="20376" y="4484"/>
                  <a:pt x="20959" y="9655"/>
                </a:cubicBezTo>
                <a:lnTo>
                  <a:pt x="21532" y="9590"/>
                </a:lnTo>
                <a:cubicBezTo>
                  <a:pt x="20916" y="4128"/>
                  <a:pt x="16296" y="-1"/>
                  <a:pt x="10799" y="0"/>
                </a:cubicBezTo>
                <a:cubicBezTo>
                  <a:pt x="5303" y="0"/>
                  <a:pt x="683" y="4128"/>
                  <a:pt x="67" y="9590"/>
                </a:cubicBezTo>
                <a:lnTo>
                  <a:pt x="640" y="9655"/>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197" name="Rectangle 10"/>
          <p:cNvSpPr>
            <a:spLocks noChangeArrowheads="1"/>
          </p:cNvSpPr>
          <p:nvPr/>
        </p:nvSpPr>
        <p:spPr bwMode="auto">
          <a:xfrm>
            <a:off x="3851275"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198" name="Rectangle 11"/>
          <p:cNvSpPr>
            <a:spLocks noChangeArrowheads="1"/>
          </p:cNvSpPr>
          <p:nvPr/>
        </p:nvSpPr>
        <p:spPr bwMode="auto">
          <a:xfrm>
            <a:off x="4030663"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199" name="Rectangle 12"/>
          <p:cNvSpPr>
            <a:spLocks noChangeArrowheads="1"/>
          </p:cNvSpPr>
          <p:nvPr/>
        </p:nvSpPr>
        <p:spPr bwMode="auto">
          <a:xfrm>
            <a:off x="4208463" y="763588"/>
            <a:ext cx="61912"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0" name="Rectangle 13"/>
          <p:cNvSpPr>
            <a:spLocks noChangeArrowheads="1"/>
          </p:cNvSpPr>
          <p:nvPr/>
        </p:nvSpPr>
        <p:spPr bwMode="auto">
          <a:xfrm>
            <a:off x="5256213"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1" name="Rectangle 14"/>
          <p:cNvSpPr>
            <a:spLocks noChangeArrowheads="1"/>
          </p:cNvSpPr>
          <p:nvPr/>
        </p:nvSpPr>
        <p:spPr bwMode="auto">
          <a:xfrm>
            <a:off x="5435600"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2" name="AutoShape 15"/>
          <p:cNvSpPr>
            <a:spLocks noChangeArrowheads="1"/>
          </p:cNvSpPr>
          <p:nvPr/>
        </p:nvSpPr>
        <p:spPr bwMode="auto">
          <a:xfrm>
            <a:off x="6227763" y="331788"/>
            <a:ext cx="1728787" cy="1008062"/>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51 w 21600"/>
              <a:gd name="T13" fmla="*/ 0 h 21600"/>
              <a:gd name="T14" fmla="*/ 21449 w 21600"/>
              <a:gd name="T15" fmla="*/ 12502 h 21600"/>
            </a:gdLst>
            <a:ahLst/>
            <a:cxnLst>
              <a:cxn ang="T8">
                <a:pos x="T0" y="T1"/>
              </a:cxn>
              <a:cxn ang="T9">
                <a:pos x="T2" y="T3"/>
              </a:cxn>
              <a:cxn ang="T10">
                <a:pos x="T4" y="T5"/>
              </a:cxn>
              <a:cxn ang="T11">
                <a:pos x="T6" y="T7"/>
              </a:cxn>
            </a:cxnLst>
            <a:rect l="T12" t="T13" r="T14" b="T15"/>
            <a:pathLst>
              <a:path w="21600" h="21600">
                <a:moveTo>
                  <a:pt x="640" y="9655"/>
                </a:moveTo>
                <a:cubicBezTo>
                  <a:pt x="1223" y="4484"/>
                  <a:pt x="5596" y="575"/>
                  <a:pt x="10800" y="576"/>
                </a:cubicBezTo>
                <a:cubicBezTo>
                  <a:pt x="16003" y="576"/>
                  <a:pt x="20376" y="4484"/>
                  <a:pt x="20959" y="9655"/>
                </a:cubicBezTo>
                <a:lnTo>
                  <a:pt x="21532" y="9590"/>
                </a:lnTo>
                <a:cubicBezTo>
                  <a:pt x="20916" y="4128"/>
                  <a:pt x="16296" y="-1"/>
                  <a:pt x="10799" y="0"/>
                </a:cubicBezTo>
                <a:cubicBezTo>
                  <a:pt x="5303" y="0"/>
                  <a:pt x="683" y="4128"/>
                  <a:pt x="67" y="9590"/>
                </a:cubicBezTo>
                <a:lnTo>
                  <a:pt x="640" y="9655"/>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203" name="Rectangle 16"/>
          <p:cNvSpPr>
            <a:spLocks noChangeArrowheads="1"/>
          </p:cNvSpPr>
          <p:nvPr/>
        </p:nvSpPr>
        <p:spPr bwMode="auto">
          <a:xfrm>
            <a:off x="8101013"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4" name="Rectangle 17"/>
          <p:cNvSpPr>
            <a:spLocks noChangeArrowheads="1"/>
          </p:cNvSpPr>
          <p:nvPr/>
        </p:nvSpPr>
        <p:spPr bwMode="auto">
          <a:xfrm>
            <a:off x="8280400"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5" name="Rectangle 18"/>
          <p:cNvSpPr>
            <a:spLocks noChangeArrowheads="1"/>
          </p:cNvSpPr>
          <p:nvPr/>
        </p:nvSpPr>
        <p:spPr bwMode="auto">
          <a:xfrm>
            <a:off x="8458200" y="763588"/>
            <a:ext cx="61913"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6" name="Rectangle 19"/>
          <p:cNvSpPr>
            <a:spLocks noChangeArrowheads="1"/>
          </p:cNvSpPr>
          <p:nvPr/>
        </p:nvSpPr>
        <p:spPr bwMode="auto">
          <a:xfrm>
            <a:off x="8637588"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7" name="Rectangle 20"/>
          <p:cNvSpPr>
            <a:spLocks noChangeArrowheads="1"/>
          </p:cNvSpPr>
          <p:nvPr/>
        </p:nvSpPr>
        <p:spPr bwMode="auto">
          <a:xfrm>
            <a:off x="8816975" y="763588"/>
            <a:ext cx="6032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08" name="AutoShape 21"/>
          <p:cNvSpPr>
            <a:spLocks noChangeArrowheads="1"/>
          </p:cNvSpPr>
          <p:nvPr/>
        </p:nvSpPr>
        <p:spPr bwMode="auto">
          <a:xfrm>
            <a:off x="433388" y="2311400"/>
            <a:ext cx="1728787" cy="1008063"/>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151 w 21600"/>
              <a:gd name="T13" fmla="*/ 0 h 21600"/>
              <a:gd name="T14" fmla="*/ 21449 w 21600"/>
              <a:gd name="T15" fmla="*/ 12502 h 21600"/>
            </a:gdLst>
            <a:ahLst/>
            <a:cxnLst>
              <a:cxn ang="T8">
                <a:pos x="T0" y="T1"/>
              </a:cxn>
              <a:cxn ang="T9">
                <a:pos x="T2" y="T3"/>
              </a:cxn>
              <a:cxn ang="T10">
                <a:pos x="T4" y="T5"/>
              </a:cxn>
              <a:cxn ang="T11">
                <a:pos x="T6" y="T7"/>
              </a:cxn>
            </a:cxnLst>
            <a:rect l="T12" t="T13" r="T14" b="T15"/>
            <a:pathLst>
              <a:path w="21600" h="21600">
                <a:moveTo>
                  <a:pt x="640" y="9655"/>
                </a:moveTo>
                <a:cubicBezTo>
                  <a:pt x="1223" y="4484"/>
                  <a:pt x="5596" y="575"/>
                  <a:pt x="10800" y="576"/>
                </a:cubicBezTo>
                <a:cubicBezTo>
                  <a:pt x="16003" y="576"/>
                  <a:pt x="20376" y="4484"/>
                  <a:pt x="20959" y="9655"/>
                </a:cubicBezTo>
                <a:lnTo>
                  <a:pt x="21532" y="9590"/>
                </a:lnTo>
                <a:cubicBezTo>
                  <a:pt x="20916" y="4128"/>
                  <a:pt x="16296" y="-1"/>
                  <a:pt x="10799" y="0"/>
                </a:cubicBezTo>
                <a:cubicBezTo>
                  <a:pt x="5303" y="0"/>
                  <a:pt x="683" y="4128"/>
                  <a:pt x="67" y="9590"/>
                </a:cubicBezTo>
                <a:lnTo>
                  <a:pt x="640" y="9655"/>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209" name="Rectangle 22"/>
          <p:cNvSpPr>
            <a:spLocks noChangeArrowheads="1"/>
          </p:cNvSpPr>
          <p:nvPr/>
        </p:nvSpPr>
        <p:spPr bwMode="auto">
          <a:xfrm>
            <a:off x="3370263" y="2686050"/>
            <a:ext cx="60325" cy="839788"/>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10" name="Rectangle 23"/>
          <p:cNvSpPr>
            <a:spLocks noChangeArrowheads="1"/>
          </p:cNvSpPr>
          <p:nvPr/>
        </p:nvSpPr>
        <p:spPr bwMode="auto">
          <a:xfrm>
            <a:off x="3549650" y="2686050"/>
            <a:ext cx="60325" cy="839788"/>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11" name="Rectangle 24"/>
          <p:cNvSpPr>
            <a:spLocks noChangeArrowheads="1"/>
          </p:cNvSpPr>
          <p:nvPr/>
        </p:nvSpPr>
        <p:spPr bwMode="auto">
          <a:xfrm>
            <a:off x="3727450" y="2686050"/>
            <a:ext cx="61913" cy="839788"/>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12" name="Rectangle 25"/>
          <p:cNvSpPr>
            <a:spLocks noChangeArrowheads="1"/>
          </p:cNvSpPr>
          <p:nvPr/>
        </p:nvSpPr>
        <p:spPr bwMode="auto">
          <a:xfrm>
            <a:off x="3906838" y="2686050"/>
            <a:ext cx="60325" cy="839788"/>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13" name="Rectangle 26"/>
          <p:cNvSpPr>
            <a:spLocks noChangeArrowheads="1"/>
          </p:cNvSpPr>
          <p:nvPr/>
        </p:nvSpPr>
        <p:spPr bwMode="auto">
          <a:xfrm>
            <a:off x="4086225" y="2686050"/>
            <a:ext cx="60325" cy="839788"/>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14" name="AutoShape 27"/>
          <p:cNvSpPr>
            <a:spLocks noChangeArrowheads="1"/>
          </p:cNvSpPr>
          <p:nvPr/>
        </p:nvSpPr>
        <p:spPr bwMode="auto">
          <a:xfrm>
            <a:off x="3505200" y="2254250"/>
            <a:ext cx="504825" cy="50323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86 w 21600"/>
              <a:gd name="T13" fmla="*/ 0 h 21600"/>
              <a:gd name="T14" fmla="*/ 21114 w 21600"/>
              <a:gd name="T15" fmla="*/ 7975 h 21600"/>
            </a:gdLst>
            <a:ahLst/>
            <a:cxnLst>
              <a:cxn ang="T8">
                <a:pos x="T0" y="T1"/>
              </a:cxn>
              <a:cxn ang="T9">
                <a:pos x="T2" y="T3"/>
              </a:cxn>
              <a:cxn ang="T10">
                <a:pos x="T4" y="T5"/>
              </a:cxn>
              <a:cxn ang="T11">
                <a:pos x="T6" y="T7"/>
              </a:cxn>
            </a:cxnLst>
            <a:rect l="T12" t="T13" r="T14" b="T15"/>
            <a:pathLst>
              <a:path w="21600" h="21600">
                <a:moveTo>
                  <a:pt x="2636" y="5894"/>
                </a:moveTo>
                <a:cubicBezTo>
                  <a:pt x="4358" y="3028"/>
                  <a:pt x="7456" y="1275"/>
                  <a:pt x="10800" y="1276"/>
                </a:cubicBezTo>
                <a:cubicBezTo>
                  <a:pt x="14143" y="1276"/>
                  <a:pt x="17241" y="3028"/>
                  <a:pt x="18963" y="5894"/>
                </a:cubicBezTo>
                <a:lnTo>
                  <a:pt x="20057" y="5237"/>
                </a:lnTo>
                <a:cubicBezTo>
                  <a:pt x="18104" y="1987"/>
                  <a:pt x="14591" y="-1"/>
                  <a:pt x="10799" y="0"/>
                </a:cubicBezTo>
                <a:cubicBezTo>
                  <a:pt x="7008" y="0"/>
                  <a:pt x="3495" y="1987"/>
                  <a:pt x="1542" y="5237"/>
                </a:cubicBezTo>
                <a:lnTo>
                  <a:pt x="2636" y="5894"/>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215" name="AutoShape 28"/>
          <p:cNvSpPr>
            <a:spLocks noChangeArrowheads="1"/>
          </p:cNvSpPr>
          <p:nvPr/>
        </p:nvSpPr>
        <p:spPr bwMode="auto">
          <a:xfrm>
            <a:off x="5648325" y="2325688"/>
            <a:ext cx="504825" cy="50323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86 w 21600"/>
              <a:gd name="T13" fmla="*/ 0 h 21600"/>
              <a:gd name="T14" fmla="*/ 21114 w 21600"/>
              <a:gd name="T15" fmla="*/ 7975 h 21600"/>
            </a:gdLst>
            <a:ahLst/>
            <a:cxnLst>
              <a:cxn ang="T8">
                <a:pos x="T0" y="T1"/>
              </a:cxn>
              <a:cxn ang="T9">
                <a:pos x="T2" y="T3"/>
              </a:cxn>
              <a:cxn ang="T10">
                <a:pos x="T4" y="T5"/>
              </a:cxn>
              <a:cxn ang="T11">
                <a:pos x="T6" y="T7"/>
              </a:cxn>
            </a:cxnLst>
            <a:rect l="T12" t="T13" r="T14" b="T15"/>
            <a:pathLst>
              <a:path w="21600" h="21600">
                <a:moveTo>
                  <a:pt x="2636" y="5894"/>
                </a:moveTo>
                <a:cubicBezTo>
                  <a:pt x="4358" y="3028"/>
                  <a:pt x="7456" y="1275"/>
                  <a:pt x="10800" y="1276"/>
                </a:cubicBezTo>
                <a:cubicBezTo>
                  <a:pt x="14143" y="1276"/>
                  <a:pt x="17241" y="3028"/>
                  <a:pt x="18963" y="5894"/>
                </a:cubicBezTo>
                <a:lnTo>
                  <a:pt x="20057" y="5237"/>
                </a:lnTo>
                <a:cubicBezTo>
                  <a:pt x="18104" y="1987"/>
                  <a:pt x="14591" y="-1"/>
                  <a:pt x="10799" y="0"/>
                </a:cubicBezTo>
                <a:cubicBezTo>
                  <a:pt x="7008" y="0"/>
                  <a:pt x="3495" y="1987"/>
                  <a:pt x="1542" y="5237"/>
                </a:cubicBezTo>
                <a:lnTo>
                  <a:pt x="2636" y="5894"/>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216" name="AutoShape 29"/>
          <p:cNvSpPr>
            <a:spLocks noChangeArrowheads="1"/>
          </p:cNvSpPr>
          <p:nvPr/>
        </p:nvSpPr>
        <p:spPr bwMode="auto">
          <a:xfrm>
            <a:off x="5791200" y="4267200"/>
            <a:ext cx="504825" cy="50323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86 w 21600"/>
              <a:gd name="T13" fmla="*/ 0 h 21600"/>
              <a:gd name="T14" fmla="*/ 21114 w 21600"/>
              <a:gd name="T15" fmla="*/ 7975 h 21600"/>
            </a:gdLst>
            <a:ahLst/>
            <a:cxnLst>
              <a:cxn ang="T8">
                <a:pos x="T0" y="T1"/>
              </a:cxn>
              <a:cxn ang="T9">
                <a:pos x="T2" y="T3"/>
              </a:cxn>
              <a:cxn ang="T10">
                <a:pos x="T4" y="T5"/>
              </a:cxn>
              <a:cxn ang="T11">
                <a:pos x="T6" y="T7"/>
              </a:cxn>
            </a:cxnLst>
            <a:rect l="T12" t="T13" r="T14" b="T15"/>
            <a:pathLst>
              <a:path w="21600" h="21600">
                <a:moveTo>
                  <a:pt x="2636" y="5894"/>
                </a:moveTo>
                <a:cubicBezTo>
                  <a:pt x="4358" y="3028"/>
                  <a:pt x="7456" y="1275"/>
                  <a:pt x="10800" y="1276"/>
                </a:cubicBezTo>
                <a:cubicBezTo>
                  <a:pt x="14143" y="1276"/>
                  <a:pt x="17241" y="3028"/>
                  <a:pt x="18963" y="5894"/>
                </a:cubicBezTo>
                <a:lnTo>
                  <a:pt x="20057" y="5237"/>
                </a:lnTo>
                <a:cubicBezTo>
                  <a:pt x="18104" y="1987"/>
                  <a:pt x="14591" y="-1"/>
                  <a:pt x="10799" y="0"/>
                </a:cubicBezTo>
                <a:cubicBezTo>
                  <a:pt x="7008" y="0"/>
                  <a:pt x="3495" y="1987"/>
                  <a:pt x="1542" y="5237"/>
                </a:cubicBezTo>
                <a:lnTo>
                  <a:pt x="2636" y="5894"/>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217" name="Rectangle 30"/>
          <p:cNvSpPr>
            <a:spLocks noChangeArrowheads="1"/>
          </p:cNvSpPr>
          <p:nvPr/>
        </p:nvSpPr>
        <p:spPr bwMode="auto">
          <a:xfrm>
            <a:off x="5943600" y="4648200"/>
            <a:ext cx="60325" cy="365125"/>
          </a:xfrm>
          <a:prstGeom prst="rect">
            <a:avLst/>
          </a:prstGeom>
          <a:solidFill>
            <a:srgbClr val="008000"/>
          </a:solidFill>
          <a:ln w="9525">
            <a:solidFill>
              <a:schemeClr val="tx1"/>
            </a:solidFill>
            <a:miter lim="800000"/>
            <a:headEnd/>
            <a:tailEnd/>
          </a:ln>
          <a:effectLst/>
        </p:spPr>
        <p:txBody>
          <a:bodyPr wrap="none" anchor="ctr"/>
          <a:lstStyle/>
          <a:p>
            <a:endParaRPr lang="fr-FR"/>
          </a:p>
        </p:txBody>
      </p:sp>
      <p:sp>
        <p:nvSpPr>
          <p:cNvPr id="8218" name="Text Box 31"/>
          <p:cNvSpPr txBox="1">
            <a:spLocks noChangeArrowheads="1"/>
          </p:cNvSpPr>
          <p:nvPr/>
        </p:nvSpPr>
        <p:spPr bwMode="auto">
          <a:xfrm>
            <a:off x="4964113" y="4206875"/>
            <a:ext cx="926503" cy="369316"/>
          </a:xfrm>
          <a:prstGeom prst="rect">
            <a:avLst/>
          </a:prstGeom>
          <a:noFill/>
          <a:ln w="9525">
            <a:noFill/>
            <a:miter lim="800000"/>
            <a:headEnd/>
            <a:tailEnd/>
          </a:ln>
          <a:effectLst/>
        </p:spPr>
        <p:txBody>
          <a:bodyPr wrap="none" lIns="91424" tIns="45712" rIns="91424" bIns="45712">
            <a:spAutoFit/>
          </a:bodyPr>
          <a:lstStyle/>
          <a:p>
            <a:r>
              <a:rPr lang="en-GB" b="1" u="sng" dirty="0"/>
              <a:t>Legend:</a:t>
            </a:r>
            <a:endParaRPr lang="en-US" b="1" u="sng" dirty="0"/>
          </a:p>
        </p:txBody>
      </p:sp>
      <p:sp>
        <p:nvSpPr>
          <p:cNvPr id="8219" name="Text Box 32"/>
          <p:cNvSpPr txBox="1">
            <a:spLocks noChangeArrowheads="1"/>
          </p:cNvSpPr>
          <p:nvPr/>
        </p:nvSpPr>
        <p:spPr bwMode="auto">
          <a:xfrm>
            <a:off x="6248400" y="4267200"/>
            <a:ext cx="3043493" cy="369316"/>
          </a:xfrm>
          <a:prstGeom prst="rect">
            <a:avLst/>
          </a:prstGeom>
          <a:noFill/>
          <a:ln w="9525">
            <a:noFill/>
            <a:miter lim="800000"/>
            <a:headEnd/>
            <a:tailEnd/>
          </a:ln>
          <a:effectLst/>
        </p:spPr>
        <p:txBody>
          <a:bodyPr wrap="none" lIns="91424" tIns="45712" rIns="91424" bIns="45712">
            <a:spAutoFit/>
          </a:bodyPr>
          <a:lstStyle/>
          <a:p>
            <a:r>
              <a:rPr lang="en-GB" b="1" dirty="0"/>
              <a:t>National Health Strategic Plan</a:t>
            </a:r>
            <a:endParaRPr lang="en-US" b="1" dirty="0"/>
          </a:p>
        </p:txBody>
      </p:sp>
      <p:sp>
        <p:nvSpPr>
          <p:cNvPr id="8220" name="Text Box 33"/>
          <p:cNvSpPr txBox="1">
            <a:spLocks noChangeArrowheads="1"/>
          </p:cNvSpPr>
          <p:nvPr/>
        </p:nvSpPr>
        <p:spPr bwMode="auto">
          <a:xfrm>
            <a:off x="6477000" y="4648200"/>
            <a:ext cx="1427794" cy="400093"/>
          </a:xfrm>
          <a:prstGeom prst="rect">
            <a:avLst/>
          </a:prstGeom>
          <a:noFill/>
          <a:ln w="9525">
            <a:noFill/>
            <a:miter lim="800000"/>
            <a:headEnd/>
            <a:tailEnd/>
          </a:ln>
          <a:effectLst/>
        </p:spPr>
        <p:txBody>
          <a:bodyPr wrap="none" lIns="91424" tIns="45712" rIns="91424" bIns="45712">
            <a:spAutoFit/>
          </a:bodyPr>
          <a:lstStyle/>
          <a:p>
            <a:r>
              <a:rPr lang="en-GB" sz="2000" dirty="0"/>
              <a:t>Programme</a:t>
            </a:r>
            <a:endParaRPr lang="en-US" sz="1200" dirty="0"/>
          </a:p>
        </p:txBody>
      </p:sp>
      <p:sp>
        <p:nvSpPr>
          <p:cNvPr id="8221" name="Rectangle 34"/>
          <p:cNvSpPr>
            <a:spLocks noChangeArrowheads="1"/>
          </p:cNvSpPr>
          <p:nvPr/>
        </p:nvSpPr>
        <p:spPr bwMode="auto">
          <a:xfrm>
            <a:off x="4972050" y="3810001"/>
            <a:ext cx="3541713" cy="609600"/>
          </a:xfrm>
          <a:prstGeom prst="rect">
            <a:avLst/>
          </a:prstGeom>
          <a:noFill/>
          <a:ln w="9525">
            <a:noFill/>
            <a:miter lim="800000"/>
            <a:headEnd/>
            <a:tailEnd/>
          </a:ln>
          <a:effectLst/>
        </p:spPr>
        <p:txBody>
          <a:bodyPr wrap="none" anchor="ctr"/>
          <a:lstStyle/>
          <a:p>
            <a:endParaRPr lang="fr-FR" sz="3200"/>
          </a:p>
        </p:txBody>
      </p:sp>
      <p:sp>
        <p:nvSpPr>
          <p:cNvPr id="8222" name="Line 35"/>
          <p:cNvSpPr>
            <a:spLocks noChangeShapeType="1"/>
          </p:cNvSpPr>
          <p:nvPr/>
        </p:nvSpPr>
        <p:spPr bwMode="auto">
          <a:xfrm>
            <a:off x="257175" y="1990725"/>
            <a:ext cx="8886825" cy="0"/>
          </a:xfrm>
          <a:prstGeom prst="line">
            <a:avLst/>
          </a:prstGeom>
          <a:noFill/>
          <a:ln w="3175">
            <a:solidFill>
              <a:schemeClr val="tx1"/>
            </a:solidFill>
            <a:prstDash val="dash"/>
            <a:round/>
            <a:headEnd/>
            <a:tailEnd/>
          </a:ln>
          <a:effectLst/>
        </p:spPr>
        <p:txBody>
          <a:bodyPr/>
          <a:lstStyle/>
          <a:p>
            <a:endParaRPr lang="en-US"/>
          </a:p>
        </p:txBody>
      </p:sp>
      <p:sp>
        <p:nvSpPr>
          <p:cNvPr id="8223" name="Line 36"/>
          <p:cNvSpPr>
            <a:spLocks noChangeShapeType="1"/>
          </p:cNvSpPr>
          <p:nvPr/>
        </p:nvSpPr>
        <p:spPr bwMode="auto">
          <a:xfrm>
            <a:off x="2724150" y="279400"/>
            <a:ext cx="0" cy="4305300"/>
          </a:xfrm>
          <a:prstGeom prst="line">
            <a:avLst/>
          </a:prstGeom>
          <a:noFill/>
          <a:ln w="3175">
            <a:solidFill>
              <a:schemeClr val="tx1"/>
            </a:solidFill>
            <a:prstDash val="dash"/>
            <a:round/>
            <a:headEnd/>
            <a:tailEnd/>
          </a:ln>
          <a:effectLst/>
        </p:spPr>
        <p:txBody>
          <a:bodyPr/>
          <a:lstStyle/>
          <a:p>
            <a:endParaRPr lang="en-US"/>
          </a:p>
        </p:txBody>
      </p:sp>
      <p:sp>
        <p:nvSpPr>
          <p:cNvPr id="8224" name="Line 37"/>
          <p:cNvSpPr>
            <a:spLocks noChangeShapeType="1"/>
          </p:cNvSpPr>
          <p:nvPr/>
        </p:nvSpPr>
        <p:spPr bwMode="auto">
          <a:xfrm>
            <a:off x="5911850" y="238125"/>
            <a:ext cx="0" cy="1781175"/>
          </a:xfrm>
          <a:prstGeom prst="line">
            <a:avLst/>
          </a:prstGeom>
          <a:noFill/>
          <a:ln w="3175">
            <a:solidFill>
              <a:schemeClr val="tx1"/>
            </a:solidFill>
            <a:prstDash val="dash"/>
            <a:round/>
            <a:headEnd/>
            <a:tailEnd/>
          </a:ln>
          <a:effectLst/>
        </p:spPr>
        <p:txBody>
          <a:bodyPr/>
          <a:lstStyle/>
          <a:p>
            <a:endParaRPr lang="en-US"/>
          </a:p>
        </p:txBody>
      </p:sp>
      <p:sp>
        <p:nvSpPr>
          <p:cNvPr id="8225" name="AutoShape 38"/>
          <p:cNvSpPr>
            <a:spLocks noChangeArrowheads="1"/>
          </p:cNvSpPr>
          <p:nvPr/>
        </p:nvSpPr>
        <p:spPr bwMode="auto">
          <a:xfrm>
            <a:off x="7740650" y="2351088"/>
            <a:ext cx="276225" cy="274637"/>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486 w 21600"/>
              <a:gd name="T13" fmla="*/ 0 h 21600"/>
              <a:gd name="T14" fmla="*/ 21114 w 21600"/>
              <a:gd name="T15" fmla="*/ 7975 h 21600"/>
            </a:gdLst>
            <a:ahLst/>
            <a:cxnLst>
              <a:cxn ang="T8">
                <a:pos x="T0" y="T1"/>
              </a:cxn>
              <a:cxn ang="T9">
                <a:pos x="T2" y="T3"/>
              </a:cxn>
              <a:cxn ang="T10">
                <a:pos x="T4" y="T5"/>
              </a:cxn>
              <a:cxn ang="T11">
                <a:pos x="T6" y="T7"/>
              </a:cxn>
            </a:cxnLst>
            <a:rect l="T12" t="T13" r="T14" b="T15"/>
            <a:pathLst>
              <a:path w="21600" h="21600">
                <a:moveTo>
                  <a:pt x="2636" y="5894"/>
                </a:moveTo>
                <a:cubicBezTo>
                  <a:pt x="4358" y="3028"/>
                  <a:pt x="7456" y="1275"/>
                  <a:pt x="10800" y="1276"/>
                </a:cubicBezTo>
                <a:cubicBezTo>
                  <a:pt x="14143" y="1276"/>
                  <a:pt x="17241" y="3028"/>
                  <a:pt x="18963" y="5894"/>
                </a:cubicBezTo>
                <a:lnTo>
                  <a:pt x="20057" y="5237"/>
                </a:lnTo>
                <a:cubicBezTo>
                  <a:pt x="18104" y="1987"/>
                  <a:pt x="14591" y="-1"/>
                  <a:pt x="10799" y="0"/>
                </a:cubicBezTo>
                <a:cubicBezTo>
                  <a:pt x="7008" y="0"/>
                  <a:pt x="3495" y="1987"/>
                  <a:pt x="1542" y="5237"/>
                </a:cubicBezTo>
                <a:lnTo>
                  <a:pt x="2636" y="5894"/>
                </a:lnTo>
                <a:close/>
              </a:path>
            </a:pathLst>
          </a:custGeom>
          <a:solidFill>
            <a:srgbClr val="FF0000"/>
          </a:solidFill>
          <a:ln w="9525">
            <a:solidFill>
              <a:schemeClr val="tx1"/>
            </a:solidFill>
            <a:miter lim="800000"/>
            <a:headEnd/>
            <a:tailEnd/>
          </a:ln>
          <a:effectLst/>
        </p:spPr>
        <p:txBody>
          <a:bodyPr wrap="none" anchor="ctr"/>
          <a:lstStyle/>
          <a:p>
            <a:endParaRPr lang="en-US"/>
          </a:p>
        </p:txBody>
      </p:sp>
      <p:sp>
        <p:nvSpPr>
          <p:cNvPr id="8226" name="Rectangle 39"/>
          <p:cNvSpPr>
            <a:spLocks noChangeArrowheads="1"/>
          </p:cNvSpPr>
          <p:nvPr/>
        </p:nvSpPr>
        <p:spPr bwMode="auto">
          <a:xfrm>
            <a:off x="8737600" y="2541588"/>
            <a:ext cx="155575" cy="839787"/>
          </a:xfrm>
          <a:prstGeom prst="rect">
            <a:avLst/>
          </a:prstGeom>
          <a:solidFill>
            <a:srgbClr val="009900"/>
          </a:solidFill>
          <a:ln w="9525">
            <a:solidFill>
              <a:schemeClr val="tx1"/>
            </a:solidFill>
            <a:miter lim="800000"/>
            <a:headEnd/>
            <a:tailEnd/>
          </a:ln>
          <a:effectLst/>
        </p:spPr>
        <p:txBody>
          <a:bodyPr wrap="none" anchor="ctr"/>
          <a:lstStyle/>
          <a:p>
            <a:endParaRPr lang="fr-FR"/>
          </a:p>
        </p:txBody>
      </p:sp>
      <p:sp>
        <p:nvSpPr>
          <p:cNvPr id="8227" name="Line 40"/>
          <p:cNvSpPr>
            <a:spLocks noChangeShapeType="1"/>
          </p:cNvSpPr>
          <p:nvPr/>
        </p:nvSpPr>
        <p:spPr bwMode="auto">
          <a:xfrm>
            <a:off x="4860925" y="2003425"/>
            <a:ext cx="0" cy="2524125"/>
          </a:xfrm>
          <a:prstGeom prst="line">
            <a:avLst/>
          </a:prstGeom>
          <a:noFill/>
          <a:ln w="3175">
            <a:solidFill>
              <a:schemeClr val="tx1"/>
            </a:solidFill>
            <a:prstDash val="dash"/>
            <a:round/>
            <a:headEnd/>
            <a:tailEnd/>
          </a:ln>
          <a:effectLst/>
        </p:spPr>
        <p:txBody>
          <a:bodyPr/>
          <a:lstStyle/>
          <a:p>
            <a:endParaRPr lang="en-US"/>
          </a:p>
        </p:txBody>
      </p:sp>
      <p:sp>
        <p:nvSpPr>
          <p:cNvPr id="8228" name="Line 41"/>
          <p:cNvSpPr>
            <a:spLocks noChangeShapeType="1"/>
          </p:cNvSpPr>
          <p:nvPr/>
        </p:nvSpPr>
        <p:spPr bwMode="auto">
          <a:xfrm>
            <a:off x="7077074" y="2003425"/>
            <a:ext cx="9525" cy="2035175"/>
          </a:xfrm>
          <a:prstGeom prst="line">
            <a:avLst/>
          </a:prstGeom>
          <a:noFill/>
          <a:ln w="3175">
            <a:solidFill>
              <a:schemeClr val="tx1"/>
            </a:solidFill>
            <a:prstDash val="dash"/>
            <a:round/>
            <a:headEnd/>
            <a:tailEnd/>
          </a:ln>
          <a:effectLst/>
        </p:spPr>
        <p:txBody>
          <a:bodyPr/>
          <a:lstStyle/>
          <a:p>
            <a:endParaRPr lang="en-US"/>
          </a:p>
        </p:txBody>
      </p:sp>
      <p:sp>
        <p:nvSpPr>
          <p:cNvPr id="8229" name="Text Box 42"/>
          <p:cNvSpPr txBox="1">
            <a:spLocks noChangeArrowheads="1"/>
          </p:cNvSpPr>
          <p:nvPr/>
        </p:nvSpPr>
        <p:spPr bwMode="auto">
          <a:xfrm>
            <a:off x="152400" y="5029200"/>
            <a:ext cx="8882062" cy="1754310"/>
          </a:xfrm>
          <a:prstGeom prst="rect">
            <a:avLst/>
          </a:prstGeom>
          <a:noFill/>
          <a:ln w="9525">
            <a:noFill/>
            <a:miter lim="800000"/>
            <a:headEnd/>
            <a:tailEnd/>
          </a:ln>
          <a:effectLst/>
        </p:spPr>
        <p:txBody>
          <a:bodyPr wrap="square" lIns="91424" tIns="45712" rIns="91424" bIns="45712">
            <a:spAutoFit/>
          </a:bodyPr>
          <a:lstStyle/>
          <a:p>
            <a:pPr algn="just"/>
            <a:r>
              <a:rPr lang="en-GB" sz="3600" dirty="0" smtClean="0">
                <a:latin typeface="Arial Black" pitchFamily="34" charset="0"/>
              </a:rPr>
              <a:t>Good sector strategy identifies key health priorities and is an umbrella for program strategies </a:t>
            </a:r>
            <a:endParaRPr lang="en-US" sz="3600" dirty="0">
              <a:latin typeface="Arial Black" pitchFamily="34" charset="0"/>
            </a:endParaRPr>
          </a:p>
        </p:txBody>
      </p:sp>
      <p:sp>
        <p:nvSpPr>
          <p:cNvPr id="47" name="TextBox 46"/>
          <p:cNvSpPr txBox="1"/>
          <p:nvPr/>
        </p:nvSpPr>
        <p:spPr>
          <a:xfrm>
            <a:off x="228600" y="1295400"/>
            <a:ext cx="465192" cy="646331"/>
          </a:xfrm>
          <a:prstGeom prst="rect">
            <a:avLst/>
          </a:prstGeom>
          <a:noFill/>
        </p:spPr>
        <p:txBody>
          <a:bodyPr wrap="none" rtlCol="0">
            <a:spAutoFit/>
          </a:bodyPr>
          <a:lstStyle/>
          <a:p>
            <a:r>
              <a:rPr lang="en-US" sz="3600" b="1" dirty="0" smtClean="0">
                <a:solidFill>
                  <a:srgbClr val="0000FF"/>
                </a:solidFill>
              </a:rPr>
              <a:t>A</a:t>
            </a:r>
            <a:endParaRPr lang="en-US" b="1" dirty="0">
              <a:solidFill>
                <a:srgbClr val="0000FF"/>
              </a:solidFill>
            </a:endParaRPr>
          </a:p>
        </p:txBody>
      </p:sp>
      <p:sp>
        <p:nvSpPr>
          <p:cNvPr id="49" name="TextBox 48"/>
          <p:cNvSpPr txBox="1"/>
          <p:nvPr/>
        </p:nvSpPr>
        <p:spPr>
          <a:xfrm>
            <a:off x="7315200" y="1295400"/>
            <a:ext cx="428322" cy="646331"/>
          </a:xfrm>
          <a:prstGeom prst="rect">
            <a:avLst/>
          </a:prstGeom>
          <a:noFill/>
        </p:spPr>
        <p:txBody>
          <a:bodyPr wrap="none" rtlCol="0">
            <a:spAutoFit/>
          </a:bodyPr>
          <a:lstStyle/>
          <a:p>
            <a:r>
              <a:rPr lang="en-US" sz="3600" b="1" dirty="0" smtClean="0">
                <a:solidFill>
                  <a:srgbClr val="0000FF"/>
                </a:solidFill>
              </a:rPr>
              <a:t>C</a:t>
            </a:r>
            <a:endParaRPr lang="en-US" b="1" dirty="0">
              <a:solidFill>
                <a:srgbClr val="0000FF"/>
              </a:solidFill>
            </a:endParaRPr>
          </a:p>
        </p:txBody>
      </p:sp>
      <p:sp>
        <p:nvSpPr>
          <p:cNvPr id="50" name="TextBox 49"/>
          <p:cNvSpPr txBox="1"/>
          <p:nvPr/>
        </p:nvSpPr>
        <p:spPr>
          <a:xfrm>
            <a:off x="8229600" y="3505200"/>
            <a:ext cx="479618" cy="646331"/>
          </a:xfrm>
          <a:prstGeom prst="rect">
            <a:avLst/>
          </a:prstGeom>
          <a:noFill/>
        </p:spPr>
        <p:txBody>
          <a:bodyPr wrap="none" rtlCol="0">
            <a:spAutoFit/>
          </a:bodyPr>
          <a:lstStyle/>
          <a:p>
            <a:r>
              <a:rPr lang="en-US" sz="3600" b="1" dirty="0" smtClean="0">
                <a:solidFill>
                  <a:srgbClr val="0000FF"/>
                </a:solidFill>
              </a:rPr>
              <a:t>G</a:t>
            </a:r>
            <a:endParaRPr lang="en-US" b="1" dirty="0">
              <a:solidFill>
                <a:srgbClr val="0000FF"/>
              </a:solidFill>
            </a:endParaRPr>
          </a:p>
        </p:txBody>
      </p:sp>
      <p:sp>
        <p:nvSpPr>
          <p:cNvPr id="51" name="TextBox 50"/>
          <p:cNvSpPr txBox="1"/>
          <p:nvPr/>
        </p:nvSpPr>
        <p:spPr>
          <a:xfrm>
            <a:off x="6400800" y="3505200"/>
            <a:ext cx="396262" cy="646331"/>
          </a:xfrm>
          <a:prstGeom prst="rect">
            <a:avLst/>
          </a:prstGeom>
          <a:noFill/>
        </p:spPr>
        <p:txBody>
          <a:bodyPr wrap="none" rtlCol="0">
            <a:spAutoFit/>
          </a:bodyPr>
          <a:lstStyle/>
          <a:p>
            <a:r>
              <a:rPr lang="en-US" sz="3600" b="1" dirty="0" smtClean="0">
                <a:solidFill>
                  <a:srgbClr val="0000FF"/>
                </a:solidFill>
              </a:rPr>
              <a:t>F</a:t>
            </a:r>
            <a:endParaRPr lang="en-US" b="1" dirty="0">
              <a:solidFill>
                <a:srgbClr val="0000FF"/>
              </a:solidFill>
            </a:endParaRPr>
          </a:p>
        </p:txBody>
      </p:sp>
      <p:sp>
        <p:nvSpPr>
          <p:cNvPr id="52" name="TextBox 51"/>
          <p:cNvSpPr txBox="1"/>
          <p:nvPr/>
        </p:nvSpPr>
        <p:spPr>
          <a:xfrm>
            <a:off x="4038600" y="4038600"/>
            <a:ext cx="409086" cy="646331"/>
          </a:xfrm>
          <a:prstGeom prst="rect">
            <a:avLst/>
          </a:prstGeom>
          <a:noFill/>
        </p:spPr>
        <p:txBody>
          <a:bodyPr wrap="none" rtlCol="0">
            <a:spAutoFit/>
          </a:bodyPr>
          <a:lstStyle/>
          <a:p>
            <a:r>
              <a:rPr lang="en-US" sz="3600" b="1" dirty="0" smtClean="0">
                <a:solidFill>
                  <a:srgbClr val="0000FF"/>
                </a:solidFill>
              </a:rPr>
              <a:t>E</a:t>
            </a:r>
            <a:endParaRPr lang="en-US" b="1" dirty="0">
              <a:solidFill>
                <a:srgbClr val="0000FF"/>
              </a:solidFill>
            </a:endParaRPr>
          </a:p>
        </p:txBody>
      </p:sp>
      <p:sp>
        <p:nvSpPr>
          <p:cNvPr id="53" name="TextBox 52"/>
          <p:cNvSpPr txBox="1"/>
          <p:nvPr/>
        </p:nvSpPr>
        <p:spPr>
          <a:xfrm>
            <a:off x="762000" y="3962400"/>
            <a:ext cx="476412" cy="646331"/>
          </a:xfrm>
          <a:prstGeom prst="rect">
            <a:avLst/>
          </a:prstGeom>
          <a:noFill/>
        </p:spPr>
        <p:txBody>
          <a:bodyPr wrap="none" rtlCol="0">
            <a:spAutoFit/>
          </a:bodyPr>
          <a:lstStyle/>
          <a:p>
            <a:r>
              <a:rPr lang="en-US" sz="3600" b="1" dirty="0" smtClean="0">
                <a:solidFill>
                  <a:srgbClr val="0000FF"/>
                </a:solidFill>
              </a:rPr>
              <a:t>D</a:t>
            </a:r>
            <a:endParaRPr lang="en-US" b="1" dirty="0">
              <a:solidFill>
                <a:srgbClr val="0000FF"/>
              </a:solidFill>
            </a:endParaRPr>
          </a:p>
        </p:txBody>
      </p:sp>
      <p:sp>
        <p:nvSpPr>
          <p:cNvPr id="54" name="TextBox 53"/>
          <p:cNvSpPr txBox="1"/>
          <p:nvPr/>
        </p:nvSpPr>
        <p:spPr>
          <a:xfrm>
            <a:off x="3200400" y="1371600"/>
            <a:ext cx="442750" cy="646331"/>
          </a:xfrm>
          <a:prstGeom prst="rect">
            <a:avLst/>
          </a:prstGeom>
          <a:noFill/>
        </p:spPr>
        <p:txBody>
          <a:bodyPr wrap="none" rtlCol="0">
            <a:spAutoFit/>
          </a:bodyPr>
          <a:lstStyle/>
          <a:p>
            <a:r>
              <a:rPr lang="en-US" sz="3600" b="1" dirty="0" smtClean="0">
                <a:solidFill>
                  <a:srgbClr val="0000FF"/>
                </a:solidFill>
              </a:rPr>
              <a:t>B</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Presentation out lines </a:t>
            </a:r>
            <a:endParaRPr lang="en-US" b="1" dirty="0"/>
          </a:p>
        </p:txBody>
      </p:sp>
      <p:sp>
        <p:nvSpPr>
          <p:cNvPr id="3" name="Content Placeholder 2"/>
          <p:cNvSpPr>
            <a:spLocks noGrp="1"/>
          </p:cNvSpPr>
          <p:nvPr>
            <p:ph idx="1"/>
          </p:nvPr>
        </p:nvSpPr>
        <p:spPr>
          <a:xfrm>
            <a:off x="304800" y="1371600"/>
            <a:ext cx="8534400" cy="4953000"/>
          </a:xfrm>
        </p:spPr>
        <p:txBody>
          <a:bodyPr>
            <a:normAutofit fontScale="92500"/>
          </a:bodyPr>
          <a:lstStyle/>
          <a:p>
            <a:r>
              <a:rPr lang="en-US" sz="4000" b="1" dirty="0" smtClean="0">
                <a:solidFill>
                  <a:srgbClr val="0000FF"/>
                </a:solidFill>
              </a:rPr>
              <a:t>Introduction </a:t>
            </a:r>
          </a:p>
          <a:p>
            <a:r>
              <a:rPr lang="en-US" sz="4000" b="1" dirty="0" smtClean="0">
                <a:solidFill>
                  <a:srgbClr val="0000FF"/>
                </a:solidFill>
              </a:rPr>
              <a:t>Objectives of Sudan JANS </a:t>
            </a:r>
          </a:p>
          <a:p>
            <a:r>
              <a:rPr lang="en-US" sz="4000" b="1" dirty="0" smtClean="0">
                <a:solidFill>
                  <a:srgbClr val="0000FF"/>
                </a:solidFill>
              </a:rPr>
              <a:t>Why One JANS? </a:t>
            </a:r>
          </a:p>
          <a:p>
            <a:r>
              <a:rPr lang="en-US" sz="4000" b="1" dirty="0" smtClean="0">
                <a:solidFill>
                  <a:srgbClr val="0000FF"/>
                </a:solidFill>
              </a:rPr>
              <a:t>Process of sector JANS </a:t>
            </a:r>
            <a:r>
              <a:rPr lang="en-GB" sz="4000" b="1" dirty="0" smtClean="0">
                <a:solidFill>
                  <a:srgbClr val="0000FF"/>
                </a:solidFill>
              </a:rPr>
              <a:t>with an in-depth review of </a:t>
            </a:r>
            <a:r>
              <a:rPr lang="en-US" sz="4000" b="1" dirty="0" smtClean="0">
                <a:solidFill>
                  <a:srgbClr val="0000FF"/>
                </a:solidFill>
              </a:rPr>
              <a:t>programme specific strategies  </a:t>
            </a:r>
          </a:p>
          <a:p>
            <a:r>
              <a:rPr lang="en-US" sz="4000" b="1" dirty="0" smtClean="0">
                <a:solidFill>
                  <a:srgbClr val="0000FF"/>
                </a:solidFill>
              </a:rPr>
              <a:t>Challenges and lessons learnt</a:t>
            </a:r>
          </a:p>
          <a:p>
            <a:r>
              <a:rPr lang="en-US" sz="4000" b="1" dirty="0" smtClean="0">
                <a:solidFill>
                  <a:srgbClr val="0000FF"/>
                </a:solidFill>
              </a:rPr>
              <a:t>Recommendations  </a:t>
            </a:r>
            <a:endParaRPr lang="en-US" sz="4000" b="1" dirty="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dirty="0" smtClean="0"/>
              <a:t>Introduction </a:t>
            </a:r>
            <a:endParaRPr lang="en-US" dirty="0"/>
          </a:p>
        </p:txBody>
      </p:sp>
      <p:sp>
        <p:nvSpPr>
          <p:cNvPr id="3" name="Content Placeholder 2"/>
          <p:cNvSpPr>
            <a:spLocks noGrp="1"/>
          </p:cNvSpPr>
          <p:nvPr>
            <p:ph idx="1"/>
          </p:nvPr>
        </p:nvSpPr>
        <p:spPr>
          <a:xfrm>
            <a:off x="457200" y="762000"/>
            <a:ext cx="8229600" cy="5715000"/>
          </a:xfrm>
        </p:spPr>
        <p:txBody>
          <a:bodyPr>
            <a:normAutofit/>
          </a:bodyPr>
          <a:lstStyle/>
          <a:p>
            <a:r>
              <a:rPr lang="en-US" dirty="0" smtClean="0"/>
              <a:t>The most recent JANS  organized </a:t>
            </a:r>
          </a:p>
          <a:p>
            <a:r>
              <a:rPr lang="en-US" dirty="0" smtClean="0"/>
              <a:t>NHSSP II 2012-2016</a:t>
            </a:r>
          </a:p>
          <a:p>
            <a:r>
              <a:rPr lang="en-US" dirty="0" smtClean="0"/>
              <a:t>JANS planning and oversight</a:t>
            </a:r>
          </a:p>
          <a:p>
            <a:pPr lvl="1"/>
            <a:r>
              <a:rPr lang="en-US" dirty="0" smtClean="0"/>
              <a:t>JANS organizing committee (MOH, DPs, CSOs)</a:t>
            </a:r>
          </a:p>
          <a:p>
            <a:pPr lvl="1"/>
            <a:r>
              <a:rPr lang="en-US" dirty="0" smtClean="0"/>
              <a:t>Technical working groups (Programmes, technical partners)</a:t>
            </a:r>
          </a:p>
          <a:p>
            <a:r>
              <a:rPr lang="en-US" dirty="0" smtClean="0"/>
              <a:t>Composition of JANS team</a:t>
            </a:r>
          </a:p>
          <a:p>
            <a:pPr lvl="1"/>
            <a:r>
              <a:rPr lang="en-US" dirty="0" smtClean="0"/>
              <a:t>2 national, 2 regional and 3 international independent consultants</a:t>
            </a:r>
          </a:p>
          <a:p>
            <a:pPr lvl="1"/>
            <a:r>
              <a:rPr lang="en-US" dirty="0" smtClean="0">
                <a:solidFill>
                  <a:srgbClr val="C00000"/>
                </a:solidFill>
              </a:rPr>
              <a:t>One member with program specific experience</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28600" y="228600"/>
            <a:ext cx="8382000" cy="533400"/>
          </a:xfrm>
        </p:spPr>
        <p:txBody>
          <a:bodyPr>
            <a:normAutofit fontScale="90000"/>
          </a:bodyPr>
          <a:lstStyle/>
          <a:p>
            <a:r>
              <a:rPr lang="en-US" dirty="0" smtClean="0"/>
              <a:t>JANS Objectives</a:t>
            </a:r>
            <a:endParaRPr lang="en-US" dirty="0"/>
          </a:p>
        </p:txBody>
      </p:sp>
      <p:sp>
        <p:nvSpPr>
          <p:cNvPr id="4" name="Rectangle 3"/>
          <p:cNvSpPr/>
          <p:nvPr/>
        </p:nvSpPr>
        <p:spPr>
          <a:xfrm>
            <a:off x="457200" y="914400"/>
            <a:ext cx="53340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Ensure national ownership by facilitating the strategic discussion</a:t>
            </a:r>
            <a:endParaRPr lang="en-US" sz="2400" dirty="0"/>
          </a:p>
        </p:txBody>
      </p:sp>
      <p:sp>
        <p:nvSpPr>
          <p:cNvPr id="5" name="Rectangle 4"/>
          <p:cNvSpPr/>
          <p:nvPr/>
        </p:nvSpPr>
        <p:spPr>
          <a:xfrm>
            <a:off x="457200" y="2362200"/>
            <a:ext cx="533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Enhance and improve the quality of the strategy </a:t>
            </a:r>
          </a:p>
        </p:txBody>
      </p:sp>
      <p:sp>
        <p:nvSpPr>
          <p:cNvPr id="6" name="Rectangle 5"/>
          <p:cNvSpPr/>
          <p:nvPr/>
        </p:nvSpPr>
        <p:spPr>
          <a:xfrm>
            <a:off x="457200" y="3733800"/>
            <a:ext cx="533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improve confidence of partners to ensure more predictable and aligned funding</a:t>
            </a:r>
          </a:p>
        </p:txBody>
      </p:sp>
      <p:sp>
        <p:nvSpPr>
          <p:cNvPr id="8" name="Rectangle 7"/>
          <p:cNvSpPr/>
          <p:nvPr/>
        </p:nvSpPr>
        <p:spPr>
          <a:xfrm>
            <a:off x="7315200" y="1905000"/>
            <a:ext cx="1676400" cy="29718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smtClean="0">
                <a:solidFill>
                  <a:schemeClr val="tx1"/>
                </a:solidFill>
              </a:rPr>
              <a:t>In-depth review of programme specific strategies on HIV, TB, Malaria and immunization </a:t>
            </a:r>
          </a:p>
        </p:txBody>
      </p:sp>
      <p:sp>
        <p:nvSpPr>
          <p:cNvPr id="10" name="Rectangle 9"/>
          <p:cNvSpPr/>
          <p:nvPr/>
        </p:nvSpPr>
        <p:spPr>
          <a:xfrm>
            <a:off x="457200" y="5105400"/>
            <a:ext cx="5334000"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Reduce transaction costs </a:t>
            </a:r>
          </a:p>
        </p:txBody>
      </p:sp>
      <p:cxnSp>
        <p:nvCxnSpPr>
          <p:cNvPr id="16" name="Straight Connector 15"/>
          <p:cNvCxnSpPr/>
          <p:nvPr/>
        </p:nvCxnSpPr>
        <p:spPr>
          <a:xfrm>
            <a:off x="6781800" y="1371600"/>
            <a:ext cx="0" cy="4267200"/>
          </a:xfrm>
          <a:prstGeom prst="line">
            <a:avLst/>
          </a:prstGeom>
          <a:ln w="88900" cmpd="sng"/>
        </p:spPr>
        <p:style>
          <a:lnRef idx="1">
            <a:schemeClr val="accent1"/>
          </a:lnRef>
          <a:fillRef idx="0">
            <a:schemeClr val="accent1"/>
          </a:fillRef>
          <a:effectRef idx="0">
            <a:schemeClr val="accent1"/>
          </a:effectRef>
          <a:fontRef idx="minor">
            <a:schemeClr val="tx1"/>
          </a:fontRef>
        </p:style>
      </p:cxnSp>
      <p:sp>
        <p:nvSpPr>
          <p:cNvPr id="19" name="Left Arrow 18"/>
          <p:cNvSpPr/>
          <p:nvPr/>
        </p:nvSpPr>
        <p:spPr>
          <a:xfrm>
            <a:off x="5791200" y="12954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Left Arrow 19"/>
          <p:cNvSpPr/>
          <p:nvPr/>
        </p:nvSpPr>
        <p:spPr>
          <a:xfrm>
            <a:off x="5791200" y="28194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Left Arrow 20"/>
          <p:cNvSpPr/>
          <p:nvPr/>
        </p:nvSpPr>
        <p:spPr>
          <a:xfrm>
            <a:off x="5791200" y="41910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a:off x="5791200" y="5486400"/>
            <a:ext cx="9906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ft-Right Arrow 27"/>
          <p:cNvSpPr/>
          <p:nvPr/>
        </p:nvSpPr>
        <p:spPr>
          <a:xfrm>
            <a:off x="6858000" y="3429000"/>
            <a:ext cx="457200" cy="2286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Why One JANS?</a:t>
            </a:r>
            <a:endParaRPr lang="en-US" dirty="0"/>
          </a:p>
        </p:txBody>
      </p:sp>
      <p:sp>
        <p:nvSpPr>
          <p:cNvPr id="3" name="Content Placeholder 2"/>
          <p:cNvSpPr>
            <a:spLocks noGrp="1"/>
          </p:cNvSpPr>
          <p:nvPr>
            <p:ph idx="1"/>
          </p:nvPr>
        </p:nvSpPr>
        <p:spPr>
          <a:xfrm>
            <a:off x="304800" y="1189037"/>
            <a:ext cx="8382000" cy="4983163"/>
          </a:xfrm>
        </p:spPr>
        <p:txBody>
          <a:bodyPr>
            <a:normAutofit/>
          </a:bodyPr>
          <a:lstStyle/>
          <a:p>
            <a:pPr algn="just"/>
            <a:r>
              <a:rPr lang="en-US" dirty="0" smtClean="0"/>
              <a:t>Avoid risks of multiple JANS in terms of high transaction costs and duplication</a:t>
            </a:r>
          </a:p>
          <a:p>
            <a:pPr algn="just"/>
            <a:r>
              <a:rPr lang="en-US" dirty="0" smtClean="0"/>
              <a:t>Improve synergy between sector and programme strategies (address fragmentation and inconsistency)</a:t>
            </a:r>
          </a:p>
          <a:p>
            <a:pPr algn="just"/>
            <a:r>
              <a:rPr lang="en-US" dirty="0" smtClean="0"/>
              <a:t>Institutionalize JANS approach  within planning cycle (strategies development and reviews)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Oval 1"/>
          <p:cNvSpPr/>
          <p:nvPr/>
        </p:nvSpPr>
        <p:spPr>
          <a:xfrm>
            <a:off x="5334000" y="41910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NCDs</a:t>
            </a:r>
            <a:endParaRPr lang="en-US" dirty="0"/>
          </a:p>
        </p:txBody>
      </p:sp>
      <p:sp>
        <p:nvSpPr>
          <p:cNvPr id="3" name="Oval 2"/>
          <p:cNvSpPr/>
          <p:nvPr/>
        </p:nvSpPr>
        <p:spPr>
          <a:xfrm>
            <a:off x="1828800" y="41148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Health Technology </a:t>
            </a:r>
            <a:endParaRPr lang="en-US" dirty="0"/>
          </a:p>
        </p:txBody>
      </p:sp>
      <p:sp>
        <p:nvSpPr>
          <p:cNvPr id="4" name="Oval 3"/>
          <p:cNvSpPr/>
          <p:nvPr/>
        </p:nvSpPr>
        <p:spPr>
          <a:xfrm>
            <a:off x="5181600" y="19050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Nutrition </a:t>
            </a:r>
            <a:endParaRPr lang="en-US" dirty="0"/>
          </a:p>
        </p:txBody>
      </p:sp>
      <p:sp>
        <p:nvSpPr>
          <p:cNvPr id="5" name="Oval 4"/>
          <p:cNvSpPr/>
          <p:nvPr/>
        </p:nvSpPr>
        <p:spPr>
          <a:xfrm>
            <a:off x="2057400" y="19050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CPD</a:t>
            </a:r>
            <a:endParaRPr lang="en-US" dirty="0"/>
          </a:p>
        </p:txBody>
      </p:sp>
      <p:sp>
        <p:nvSpPr>
          <p:cNvPr id="6" name="Oval 5"/>
          <p:cNvSpPr/>
          <p:nvPr/>
        </p:nvSpPr>
        <p:spPr>
          <a:xfrm>
            <a:off x="1752600" y="533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IHRS</a:t>
            </a:r>
            <a:endParaRPr lang="en-US" dirty="0"/>
          </a:p>
        </p:txBody>
      </p:sp>
      <p:sp>
        <p:nvSpPr>
          <p:cNvPr id="7" name="Oval 6"/>
          <p:cNvSpPr/>
          <p:nvPr/>
        </p:nvSpPr>
        <p:spPr>
          <a:xfrm>
            <a:off x="3505200" y="533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EHA</a:t>
            </a:r>
            <a:endParaRPr lang="en-US" dirty="0"/>
          </a:p>
        </p:txBody>
      </p:sp>
      <p:sp>
        <p:nvSpPr>
          <p:cNvPr id="8" name="Oval 7"/>
          <p:cNvSpPr/>
          <p:nvPr/>
        </p:nvSpPr>
        <p:spPr>
          <a:xfrm>
            <a:off x="5257800" y="533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HRH</a:t>
            </a:r>
            <a:endParaRPr lang="en-US" dirty="0"/>
          </a:p>
        </p:txBody>
      </p:sp>
      <p:sp>
        <p:nvSpPr>
          <p:cNvPr id="9" name="Oval 8"/>
          <p:cNvSpPr/>
          <p:nvPr/>
        </p:nvSpPr>
        <p:spPr>
          <a:xfrm>
            <a:off x="76200" y="533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MHIS</a:t>
            </a:r>
            <a:endParaRPr lang="en-US" dirty="0"/>
          </a:p>
        </p:txBody>
      </p:sp>
      <p:sp>
        <p:nvSpPr>
          <p:cNvPr id="10" name="Oval 9"/>
          <p:cNvSpPr/>
          <p:nvPr/>
        </p:nvSpPr>
        <p:spPr>
          <a:xfrm>
            <a:off x="7086600" y="533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School Health</a:t>
            </a:r>
            <a:endParaRPr lang="en-US" dirty="0"/>
          </a:p>
        </p:txBody>
      </p:sp>
      <p:sp>
        <p:nvSpPr>
          <p:cNvPr id="11" name="Oval 10"/>
          <p:cNvSpPr/>
          <p:nvPr/>
        </p:nvSpPr>
        <p:spPr>
          <a:xfrm>
            <a:off x="7086600" y="17526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Mental Health</a:t>
            </a:r>
            <a:endParaRPr lang="en-US" dirty="0"/>
          </a:p>
        </p:txBody>
      </p:sp>
      <p:sp>
        <p:nvSpPr>
          <p:cNvPr id="12" name="Oval 11"/>
          <p:cNvSpPr/>
          <p:nvPr/>
        </p:nvSpPr>
        <p:spPr>
          <a:xfrm>
            <a:off x="7162800" y="29718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RH</a:t>
            </a:r>
            <a:endParaRPr lang="en-US" dirty="0"/>
          </a:p>
        </p:txBody>
      </p:sp>
      <p:sp>
        <p:nvSpPr>
          <p:cNvPr id="13" name="Oval 12"/>
          <p:cNvSpPr/>
          <p:nvPr/>
        </p:nvSpPr>
        <p:spPr>
          <a:xfrm>
            <a:off x="7162800" y="41910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HIV/AIDS</a:t>
            </a:r>
            <a:endParaRPr lang="en-US" dirty="0"/>
          </a:p>
        </p:txBody>
      </p:sp>
      <p:sp>
        <p:nvSpPr>
          <p:cNvPr id="14" name="Oval 13"/>
          <p:cNvSpPr/>
          <p:nvPr/>
        </p:nvSpPr>
        <p:spPr>
          <a:xfrm>
            <a:off x="0" y="1676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Health Promotion</a:t>
            </a:r>
            <a:endParaRPr lang="en-US" dirty="0"/>
          </a:p>
        </p:txBody>
      </p:sp>
      <p:sp>
        <p:nvSpPr>
          <p:cNvPr id="15" name="Oval 14"/>
          <p:cNvSpPr/>
          <p:nvPr/>
        </p:nvSpPr>
        <p:spPr>
          <a:xfrm>
            <a:off x="0" y="28956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IMCI</a:t>
            </a:r>
            <a:endParaRPr lang="en-US" dirty="0"/>
          </a:p>
        </p:txBody>
      </p:sp>
      <p:sp>
        <p:nvSpPr>
          <p:cNvPr id="16" name="Oval 15"/>
          <p:cNvSpPr/>
          <p:nvPr/>
        </p:nvSpPr>
        <p:spPr>
          <a:xfrm>
            <a:off x="0" y="41148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Tobacco </a:t>
            </a:r>
            <a:endParaRPr lang="en-US" dirty="0"/>
          </a:p>
        </p:txBody>
      </p:sp>
      <p:sp>
        <p:nvSpPr>
          <p:cNvPr id="17" name="Oval 16"/>
          <p:cNvSpPr/>
          <p:nvPr/>
        </p:nvSpPr>
        <p:spPr>
          <a:xfrm>
            <a:off x="0" y="55626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Bilharzias </a:t>
            </a:r>
            <a:endParaRPr lang="en-US" dirty="0"/>
          </a:p>
        </p:txBody>
      </p:sp>
      <p:sp>
        <p:nvSpPr>
          <p:cNvPr id="18" name="Oval 17"/>
          <p:cNvSpPr/>
          <p:nvPr/>
        </p:nvSpPr>
        <p:spPr>
          <a:xfrm>
            <a:off x="1752600" y="5486400"/>
            <a:ext cx="17526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Leishmania </a:t>
            </a:r>
          </a:p>
        </p:txBody>
      </p:sp>
      <p:sp>
        <p:nvSpPr>
          <p:cNvPr id="19" name="Oval 18"/>
          <p:cNvSpPr/>
          <p:nvPr/>
        </p:nvSpPr>
        <p:spPr>
          <a:xfrm>
            <a:off x="3581400" y="54102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Leprosy </a:t>
            </a:r>
            <a:endParaRPr lang="en-US" dirty="0"/>
          </a:p>
        </p:txBody>
      </p:sp>
      <p:sp>
        <p:nvSpPr>
          <p:cNvPr id="20" name="Oval 19"/>
          <p:cNvSpPr/>
          <p:nvPr/>
        </p:nvSpPr>
        <p:spPr>
          <a:xfrm>
            <a:off x="5410200" y="54102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Malaria </a:t>
            </a:r>
            <a:endParaRPr lang="en-US" dirty="0"/>
          </a:p>
        </p:txBody>
      </p:sp>
      <p:sp>
        <p:nvSpPr>
          <p:cNvPr id="21" name="Oval 20"/>
          <p:cNvSpPr/>
          <p:nvPr/>
        </p:nvSpPr>
        <p:spPr>
          <a:xfrm>
            <a:off x="7239000" y="5486400"/>
            <a:ext cx="16764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TB</a:t>
            </a:r>
            <a:endParaRPr lang="en-US" dirty="0"/>
          </a:p>
        </p:txBody>
      </p:sp>
      <p:sp>
        <p:nvSpPr>
          <p:cNvPr id="22" name="Rectangle 21"/>
          <p:cNvSpPr/>
          <p:nvPr/>
        </p:nvSpPr>
        <p:spPr>
          <a:xfrm>
            <a:off x="3352800" y="3124200"/>
            <a:ext cx="2362200" cy="838200"/>
          </a:xfrm>
          <a:prstGeom prst="rect">
            <a:avLst/>
          </a:prstGeom>
          <a:solidFill>
            <a:srgbClr val="2A8A4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NHSSP II</a:t>
            </a:r>
            <a:endParaRPr lang="en-US" sz="4000" dirty="0"/>
          </a:p>
        </p:txBody>
      </p:sp>
      <p:pic>
        <p:nvPicPr>
          <p:cNvPr id="23" name="Picture 3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3048000"/>
            <a:ext cx="228600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1828800" y="3962400"/>
            <a:ext cx="1276350" cy="588963"/>
          </a:xfrm>
          <a:prstGeom prst="rect">
            <a:avLst/>
          </a:prstGeom>
        </p:spPr>
      </p:pic>
      <p:pic>
        <p:nvPicPr>
          <p:cNvPr id="25"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a:xfrm>
            <a:off x="6096000" y="1900237"/>
            <a:ext cx="773113" cy="766763"/>
          </a:xfrm>
          <a:prstGeom prst="rect">
            <a:avLst/>
          </a:prstGeom>
        </p:spPr>
      </p:pic>
      <p:pic>
        <p:nvPicPr>
          <p:cNvPr id="26" name="Picture 3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0" y="762000"/>
            <a:ext cx="2790825" cy="342900"/>
          </a:xfrm>
          <a:prstGeom prst="rect">
            <a:avLst/>
          </a:prstGeom>
          <a:solidFill>
            <a:srgbClr val="2A8A43"/>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7" name="Picture 4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848600" y="3810000"/>
            <a:ext cx="1073150" cy="814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16"/>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20000" y="2819400"/>
            <a:ext cx="1368425" cy="611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651500" y="5913438"/>
            <a:ext cx="3429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12"/>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8600" y="5715000"/>
            <a:ext cx="4497388"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13"/>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209800" y="1866900"/>
            <a:ext cx="17049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9"/>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7162800" y="5029200"/>
            <a:ext cx="17430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4"/>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81000" y="3733800"/>
            <a:ext cx="1227138" cy="97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2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52400" y="4953000"/>
            <a:ext cx="2160587"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a:xfrm>
            <a:off x="8077200" y="1803400"/>
            <a:ext cx="641350" cy="635000"/>
          </a:xfrm>
          <a:prstGeom prst="rect">
            <a:avLst/>
          </a:prstGeom>
        </p:spPr>
      </p:pic>
      <p:pic>
        <p:nvPicPr>
          <p:cNvPr id="36" name="Picture 11"/>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011863" y="533400"/>
            <a:ext cx="3132137"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31"/>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57200" y="1828800"/>
            <a:ext cx="137160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17"/>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3429000" y="609600"/>
            <a:ext cx="252095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743200" y="4953000"/>
            <a:ext cx="183515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28"/>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4648200" y="4800600"/>
            <a:ext cx="2333625"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15"/>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5867400" y="2895600"/>
            <a:ext cx="12446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2" name="Picture 37"/>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3886200" y="3810000"/>
            <a:ext cx="124777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25"/>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3970338" y="1981200"/>
            <a:ext cx="1439862"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8"/>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3200400" y="2743200"/>
            <a:ext cx="142875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30"/>
          <p:cNvPicPr>
            <a:picLocks noChangeAspect="1" noChangeArrowheads="1"/>
          </p:cNvPicPr>
          <p:nvPr/>
        </p:nvPicPr>
        <p:blipFill>
          <a:blip r:embed="rId25" cstate="print">
            <a:extLst>
              <a:ext uri="{28A0092B-C50C-407E-A947-70E740481C1C}">
                <a14:useLocalDpi xmlns:a14="http://schemas.microsoft.com/office/drawing/2010/main" val="0"/>
              </a:ext>
            </a:extLst>
          </a:blip>
          <a:srcRect/>
          <a:stretch>
            <a:fillRect/>
          </a:stretch>
        </p:blipFill>
        <p:spPr bwMode="auto">
          <a:xfrm>
            <a:off x="5638800" y="3933056"/>
            <a:ext cx="1857375"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6"/>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2247900" y="3357563"/>
            <a:ext cx="7239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41"/>
          <p:cNvPicPr>
            <a:picLocks noChangeAspect="1" noChangeArrowheads="1"/>
          </p:cNvPicPr>
          <p:nvPr/>
        </p:nvPicPr>
        <p:blipFill>
          <a:blip r:embed="rId27" cstate="print">
            <a:extLst>
              <a:ext uri="{28A0092B-C50C-407E-A947-70E740481C1C}">
                <a14:useLocalDpi xmlns:a14="http://schemas.microsoft.com/office/drawing/2010/main" val="0"/>
              </a:ext>
            </a:extLst>
          </a:blip>
          <a:srcRect/>
          <a:stretch>
            <a:fillRect/>
          </a:stretch>
        </p:blipFill>
        <p:spPr bwMode="auto">
          <a:xfrm>
            <a:off x="2589213" y="1331913"/>
            <a:ext cx="1296987"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Box 47"/>
          <p:cNvSpPr txBox="1"/>
          <p:nvPr/>
        </p:nvSpPr>
        <p:spPr>
          <a:xfrm>
            <a:off x="1028631" y="0"/>
            <a:ext cx="7706725" cy="523220"/>
          </a:xfrm>
          <a:prstGeom prst="rect">
            <a:avLst/>
          </a:prstGeom>
          <a:noFill/>
        </p:spPr>
        <p:txBody>
          <a:bodyPr wrap="none" rtlCol="0">
            <a:spAutoFit/>
          </a:bodyPr>
          <a:lstStyle/>
          <a:p>
            <a:r>
              <a:rPr lang="en-US" sz="2800" b="1" dirty="0" smtClean="0"/>
              <a:t>Too many programme strategies, too many GHI ….</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0"/>
                                        </p:tgtEl>
                                        <p:attrNameLst>
                                          <p:attrName>style.visibility</p:attrName>
                                        </p:attrNameLst>
                                      </p:cBhvr>
                                      <p:to>
                                        <p:strVal val="visible"/>
                                      </p:to>
                                    </p:set>
                                    <p:anim calcmode="lin" valueType="num">
                                      <p:cBhvr additive="base">
                                        <p:cTn id="22" dur="500" fill="hold"/>
                                        <p:tgtEl>
                                          <p:spTgt spid="30"/>
                                        </p:tgtEl>
                                        <p:attrNameLst>
                                          <p:attrName>ppt_x</p:attrName>
                                        </p:attrNameLst>
                                      </p:cBhvr>
                                      <p:tavLst>
                                        <p:tav tm="0">
                                          <p:val>
                                            <p:strVal val="#ppt_x"/>
                                          </p:val>
                                        </p:tav>
                                        <p:tav tm="100000">
                                          <p:val>
                                            <p:strVal val="#ppt_x"/>
                                          </p:val>
                                        </p:tav>
                                      </p:tavLst>
                                    </p:anim>
                                    <p:anim calcmode="lin" valueType="num">
                                      <p:cBhvr additive="base">
                                        <p:cTn id="23" dur="500" fill="hold"/>
                                        <p:tgtEl>
                                          <p:spTgt spid="3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additive="base">
                                        <p:cTn id="27" dur="500" fill="hold"/>
                                        <p:tgtEl>
                                          <p:spTgt spid="28"/>
                                        </p:tgtEl>
                                        <p:attrNameLst>
                                          <p:attrName>ppt_x</p:attrName>
                                        </p:attrNameLst>
                                      </p:cBhvr>
                                      <p:tavLst>
                                        <p:tav tm="0">
                                          <p:val>
                                            <p:strVal val="#ppt_x"/>
                                          </p:val>
                                        </p:tav>
                                        <p:tav tm="100000">
                                          <p:val>
                                            <p:strVal val="#ppt_x"/>
                                          </p:val>
                                        </p:tav>
                                      </p:tavLst>
                                    </p:anim>
                                    <p:anim calcmode="lin" valueType="num">
                                      <p:cBhvr additive="base">
                                        <p:cTn id="28" dur="500" fill="hold"/>
                                        <p:tgtEl>
                                          <p:spTgt spid="2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ppt_x"/>
                                          </p:val>
                                        </p:tav>
                                        <p:tav tm="100000">
                                          <p:val>
                                            <p:strVal val="#ppt_x"/>
                                          </p:val>
                                        </p:tav>
                                      </p:tavLst>
                                    </p:anim>
                                    <p:anim calcmode="lin" valueType="num">
                                      <p:cBhvr additive="base">
                                        <p:cTn id="33" dur="500" fill="hold"/>
                                        <p:tgtEl>
                                          <p:spTgt spid="2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27"/>
                                        </p:tgtEl>
                                        <p:attrNameLst>
                                          <p:attrName>style.visibility</p:attrName>
                                        </p:attrNameLst>
                                      </p:cBhvr>
                                      <p:to>
                                        <p:strVal val="visible"/>
                                      </p:to>
                                    </p:set>
                                    <p:anim calcmode="lin" valueType="num">
                                      <p:cBhvr additive="base">
                                        <p:cTn id="37" dur="500" fill="hold"/>
                                        <p:tgtEl>
                                          <p:spTgt spid="27"/>
                                        </p:tgtEl>
                                        <p:attrNameLst>
                                          <p:attrName>ppt_x</p:attrName>
                                        </p:attrNameLst>
                                      </p:cBhvr>
                                      <p:tavLst>
                                        <p:tav tm="0">
                                          <p:val>
                                            <p:strVal val="#ppt_x"/>
                                          </p:val>
                                        </p:tav>
                                        <p:tav tm="100000">
                                          <p:val>
                                            <p:strVal val="#ppt_x"/>
                                          </p:val>
                                        </p:tav>
                                      </p:tavLst>
                                    </p:anim>
                                    <p:anim calcmode="lin" valueType="num">
                                      <p:cBhvr additive="base">
                                        <p:cTn id="38" dur="500" fill="hold"/>
                                        <p:tgtEl>
                                          <p:spTgt spid="27"/>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additive="base">
                                        <p:cTn id="42" dur="500" fill="hold"/>
                                        <p:tgtEl>
                                          <p:spTgt spid="29"/>
                                        </p:tgtEl>
                                        <p:attrNameLst>
                                          <p:attrName>ppt_x</p:attrName>
                                        </p:attrNameLst>
                                      </p:cBhvr>
                                      <p:tavLst>
                                        <p:tav tm="0">
                                          <p:val>
                                            <p:strVal val="#ppt_x"/>
                                          </p:val>
                                        </p:tav>
                                        <p:tav tm="100000">
                                          <p:val>
                                            <p:strVal val="#ppt_x"/>
                                          </p:val>
                                        </p:tav>
                                      </p:tavLst>
                                    </p:anim>
                                    <p:anim calcmode="lin" valueType="num">
                                      <p:cBhvr additive="base">
                                        <p:cTn id="43" dur="500" fill="hold"/>
                                        <p:tgtEl>
                                          <p:spTgt spid="29"/>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1"/>
                                        </p:tgtEl>
                                        <p:attrNameLst>
                                          <p:attrName>style.visibility</p:attrName>
                                        </p:attrNameLst>
                                      </p:cBhvr>
                                      <p:to>
                                        <p:strVal val="visible"/>
                                      </p:to>
                                    </p:set>
                                    <p:anim calcmode="lin" valueType="num">
                                      <p:cBhvr additive="base">
                                        <p:cTn id="46" dur="500" fill="hold"/>
                                        <p:tgtEl>
                                          <p:spTgt spid="31"/>
                                        </p:tgtEl>
                                        <p:attrNameLst>
                                          <p:attrName>ppt_x</p:attrName>
                                        </p:attrNameLst>
                                      </p:cBhvr>
                                      <p:tavLst>
                                        <p:tav tm="0">
                                          <p:val>
                                            <p:strVal val="#ppt_x"/>
                                          </p:val>
                                        </p:tav>
                                        <p:tav tm="100000">
                                          <p:val>
                                            <p:strVal val="#ppt_x"/>
                                          </p:val>
                                        </p:tav>
                                      </p:tavLst>
                                    </p:anim>
                                    <p:anim calcmode="lin" valueType="num">
                                      <p:cBhvr additive="base">
                                        <p:cTn id="47" dur="500" fill="hold"/>
                                        <p:tgtEl>
                                          <p:spTgt spid="31"/>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2"/>
                                        </p:tgtEl>
                                        <p:attrNameLst>
                                          <p:attrName>style.visibility</p:attrName>
                                        </p:attrNameLst>
                                      </p:cBhvr>
                                      <p:to>
                                        <p:strVal val="visible"/>
                                      </p:to>
                                    </p:set>
                                    <p:anim calcmode="lin" valueType="num">
                                      <p:cBhvr additive="base">
                                        <p:cTn id="50" dur="500" fill="hold"/>
                                        <p:tgtEl>
                                          <p:spTgt spid="32"/>
                                        </p:tgtEl>
                                        <p:attrNameLst>
                                          <p:attrName>ppt_x</p:attrName>
                                        </p:attrNameLst>
                                      </p:cBhvr>
                                      <p:tavLst>
                                        <p:tav tm="0">
                                          <p:val>
                                            <p:strVal val="#ppt_x"/>
                                          </p:val>
                                        </p:tav>
                                        <p:tav tm="100000">
                                          <p:val>
                                            <p:strVal val="#ppt_x"/>
                                          </p:val>
                                        </p:tav>
                                      </p:tavLst>
                                    </p:anim>
                                    <p:anim calcmode="lin" valueType="num">
                                      <p:cBhvr additive="base">
                                        <p:cTn id="51" dur="500" fill="hold"/>
                                        <p:tgtEl>
                                          <p:spTgt spid="32"/>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3"/>
                                        </p:tgtEl>
                                        <p:attrNameLst>
                                          <p:attrName>style.visibility</p:attrName>
                                        </p:attrNameLst>
                                      </p:cBhvr>
                                      <p:to>
                                        <p:strVal val="visible"/>
                                      </p:to>
                                    </p:set>
                                    <p:anim calcmode="lin" valueType="num">
                                      <p:cBhvr additive="base">
                                        <p:cTn id="54" dur="500" fill="hold"/>
                                        <p:tgtEl>
                                          <p:spTgt spid="33"/>
                                        </p:tgtEl>
                                        <p:attrNameLst>
                                          <p:attrName>ppt_x</p:attrName>
                                        </p:attrNameLst>
                                      </p:cBhvr>
                                      <p:tavLst>
                                        <p:tav tm="0">
                                          <p:val>
                                            <p:strVal val="#ppt_x"/>
                                          </p:val>
                                        </p:tav>
                                        <p:tav tm="100000">
                                          <p:val>
                                            <p:strVal val="#ppt_x"/>
                                          </p:val>
                                        </p:tav>
                                      </p:tavLst>
                                    </p:anim>
                                    <p:anim calcmode="lin" valueType="num">
                                      <p:cBhvr additive="base">
                                        <p:cTn id="55" dur="500" fill="hold"/>
                                        <p:tgtEl>
                                          <p:spTgt spid="33"/>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34"/>
                                        </p:tgtEl>
                                        <p:attrNameLst>
                                          <p:attrName>style.visibility</p:attrName>
                                        </p:attrNameLst>
                                      </p:cBhvr>
                                      <p:to>
                                        <p:strVal val="visible"/>
                                      </p:to>
                                    </p:set>
                                    <p:anim calcmode="lin" valueType="num">
                                      <p:cBhvr additive="base">
                                        <p:cTn id="58" dur="500" fill="hold"/>
                                        <p:tgtEl>
                                          <p:spTgt spid="34"/>
                                        </p:tgtEl>
                                        <p:attrNameLst>
                                          <p:attrName>ppt_x</p:attrName>
                                        </p:attrNameLst>
                                      </p:cBhvr>
                                      <p:tavLst>
                                        <p:tav tm="0">
                                          <p:val>
                                            <p:strVal val="#ppt_x"/>
                                          </p:val>
                                        </p:tav>
                                        <p:tav tm="100000">
                                          <p:val>
                                            <p:strVal val="#ppt_x"/>
                                          </p:val>
                                        </p:tav>
                                      </p:tavLst>
                                    </p:anim>
                                    <p:anim calcmode="lin" valueType="num">
                                      <p:cBhvr additive="base">
                                        <p:cTn id="59" dur="500" fill="hold"/>
                                        <p:tgtEl>
                                          <p:spTgt spid="34"/>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35"/>
                                        </p:tgtEl>
                                        <p:attrNameLst>
                                          <p:attrName>style.visibility</p:attrName>
                                        </p:attrNameLst>
                                      </p:cBhvr>
                                      <p:to>
                                        <p:strVal val="visible"/>
                                      </p:to>
                                    </p:set>
                                    <p:anim calcmode="lin" valueType="num">
                                      <p:cBhvr additive="base">
                                        <p:cTn id="62" dur="500" fill="hold"/>
                                        <p:tgtEl>
                                          <p:spTgt spid="35"/>
                                        </p:tgtEl>
                                        <p:attrNameLst>
                                          <p:attrName>ppt_x</p:attrName>
                                        </p:attrNameLst>
                                      </p:cBhvr>
                                      <p:tavLst>
                                        <p:tav tm="0">
                                          <p:val>
                                            <p:strVal val="#ppt_x"/>
                                          </p:val>
                                        </p:tav>
                                        <p:tav tm="100000">
                                          <p:val>
                                            <p:strVal val="#ppt_x"/>
                                          </p:val>
                                        </p:tav>
                                      </p:tavLst>
                                    </p:anim>
                                    <p:anim calcmode="lin" valueType="num">
                                      <p:cBhvr additive="base">
                                        <p:cTn id="63" dur="500" fill="hold"/>
                                        <p:tgtEl>
                                          <p:spTgt spid="35"/>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36"/>
                                        </p:tgtEl>
                                        <p:attrNameLst>
                                          <p:attrName>style.visibility</p:attrName>
                                        </p:attrNameLst>
                                      </p:cBhvr>
                                      <p:to>
                                        <p:strVal val="visible"/>
                                      </p:to>
                                    </p:set>
                                    <p:anim calcmode="lin" valueType="num">
                                      <p:cBhvr additive="base">
                                        <p:cTn id="66" dur="500" fill="hold"/>
                                        <p:tgtEl>
                                          <p:spTgt spid="36"/>
                                        </p:tgtEl>
                                        <p:attrNameLst>
                                          <p:attrName>ppt_x</p:attrName>
                                        </p:attrNameLst>
                                      </p:cBhvr>
                                      <p:tavLst>
                                        <p:tav tm="0">
                                          <p:val>
                                            <p:strVal val="#ppt_x"/>
                                          </p:val>
                                        </p:tav>
                                        <p:tav tm="100000">
                                          <p:val>
                                            <p:strVal val="#ppt_x"/>
                                          </p:val>
                                        </p:tav>
                                      </p:tavLst>
                                    </p:anim>
                                    <p:anim calcmode="lin" valueType="num">
                                      <p:cBhvr additive="base">
                                        <p:cTn id="67" dur="500" fill="hold"/>
                                        <p:tgtEl>
                                          <p:spTgt spid="36"/>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37"/>
                                        </p:tgtEl>
                                        <p:attrNameLst>
                                          <p:attrName>style.visibility</p:attrName>
                                        </p:attrNameLst>
                                      </p:cBhvr>
                                      <p:to>
                                        <p:strVal val="visible"/>
                                      </p:to>
                                    </p:set>
                                    <p:anim calcmode="lin" valueType="num">
                                      <p:cBhvr additive="base">
                                        <p:cTn id="70" dur="500" fill="hold"/>
                                        <p:tgtEl>
                                          <p:spTgt spid="37"/>
                                        </p:tgtEl>
                                        <p:attrNameLst>
                                          <p:attrName>ppt_x</p:attrName>
                                        </p:attrNameLst>
                                      </p:cBhvr>
                                      <p:tavLst>
                                        <p:tav tm="0">
                                          <p:val>
                                            <p:strVal val="#ppt_x"/>
                                          </p:val>
                                        </p:tav>
                                        <p:tav tm="100000">
                                          <p:val>
                                            <p:strVal val="#ppt_x"/>
                                          </p:val>
                                        </p:tav>
                                      </p:tavLst>
                                    </p:anim>
                                    <p:anim calcmode="lin" valueType="num">
                                      <p:cBhvr additive="base">
                                        <p:cTn id="71" dur="500" fill="hold"/>
                                        <p:tgtEl>
                                          <p:spTgt spid="37"/>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38"/>
                                        </p:tgtEl>
                                        <p:attrNameLst>
                                          <p:attrName>style.visibility</p:attrName>
                                        </p:attrNameLst>
                                      </p:cBhvr>
                                      <p:to>
                                        <p:strVal val="visible"/>
                                      </p:to>
                                    </p:set>
                                    <p:anim calcmode="lin" valueType="num">
                                      <p:cBhvr additive="base">
                                        <p:cTn id="74" dur="500" fill="hold"/>
                                        <p:tgtEl>
                                          <p:spTgt spid="38"/>
                                        </p:tgtEl>
                                        <p:attrNameLst>
                                          <p:attrName>ppt_x</p:attrName>
                                        </p:attrNameLst>
                                      </p:cBhvr>
                                      <p:tavLst>
                                        <p:tav tm="0">
                                          <p:val>
                                            <p:strVal val="#ppt_x"/>
                                          </p:val>
                                        </p:tav>
                                        <p:tav tm="100000">
                                          <p:val>
                                            <p:strVal val="#ppt_x"/>
                                          </p:val>
                                        </p:tav>
                                      </p:tavLst>
                                    </p:anim>
                                    <p:anim calcmode="lin" valueType="num">
                                      <p:cBhvr additive="base">
                                        <p:cTn id="75" dur="500" fill="hold"/>
                                        <p:tgtEl>
                                          <p:spTgt spid="38"/>
                                        </p:tgtEl>
                                        <p:attrNameLst>
                                          <p:attrName>ppt_y</p:attrName>
                                        </p:attrNameLst>
                                      </p:cBhvr>
                                      <p:tavLst>
                                        <p:tav tm="0">
                                          <p:val>
                                            <p:strVal val="1+#ppt_h/2"/>
                                          </p:val>
                                        </p:tav>
                                        <p:tav tm="100000">
                                          <p:val>
                                            <p:strVal val="#ppt_y"/>
                                          </p:val>
                                        </p:tav>
                                      </p:tavLst>
                                    </p:anim>
                                  </p:childTnLst>
                                </p:cTn>
                              </p:par>
                              <p:par>
                                <p:cTn id="76" presetID="2" presetClass="entr" presetSubtype="4" fill="hold" nodeType="withEffect">
                                  <p:stCondLst>
                                    <p:cond delay="0"/>
                                  </p:stCondLst>
                                  <p:childTnLst>
                                    <p:set>
                                      <p:cBhvr>
                                        <p:cTn id="77" dur="1" fill="hold">
                                          <p:stCondLst>
                                            <p:cond delay="0"/>
                                          </p:stCondLst>
                                        </p:cTn>
                                        <p:tgtEl>
                                          <p:spTgt spid="39"/>
                                        </p:tgtEl>
                                        <p:attrNameLst>
                                          <p:attrName>style.visibility</p:attrName>
                                        </p:attrNameLst>
                                      </p:cBhvr>
                                      <p:to>
                                        <p:strVal val="visible"/>
                                      </p:to>
                                    </p:set>
                                    <p:anim calcmode="lin" valueType="num">
                                      <p:cBhvr additive="base">
                                        <p:cTn id="78" dur="500" fill="hold"/>
                                        <p:tgtEl>
                                          <p:spTgt spid="39"/>
                                        </p:tgtEl>
                                        <p:attrNameLst>
                                          <p:attrName>ppt_x</p:attrName>
                                        </p:attrNameLst>
                                      </p:cBhvr>
                                      <p:tavLst>
                                        <p:tav tm="0">
                                          <p:val>
                                            <p:strVal val="#ppt_x"/>
                                          </p:val>
                                        </p:tav>
                                        <p:tav tm="100000">
                                          <p:val>
                                            <p:strVal val="#ppt_x"/>
                                          </p:val>
                                        </p:tav>
                                      </p:tavLst>
                                    </p:anim>
                                    <p:anim calcmode="lin" valueType="num">
                                      <p:cBhvr additive="base">
                                        <p:cTn id="79" dur="500" fill="hold"/>
                                        <p:tgtEl>
                                          <p:spTgt spid="39"/>
                                        </p:tgtEl>
                                        <p:attrNameLst>
                                          <p:attrName>ppt_y</p:attrName>
                                        </p:attrNameLst>
                                      </p:cBhvr>
                                      <p:tavLst>
                                        <p:tav tm="0">
                                          <p:val>
                                            <p:strVal val="1+#ppt_h/2"/>
                                          </p:val>
                                        </p:tav>
                                        <p:tav tm="100000">
                                          <p:val>
                                            <p:strVal val="#ppt_y"/>
                                          </p:val>
                                        </p:tav>
                                      </p:tavLst>
                                    </p:anim>
                                  </p:childTnLst>
                                </p:cTn>
                              </p:par>
                              <p:par>
                                <p:cTn id="80" presetID="2" presetClass="entr" presetSubtype="4" fill="hold"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additive="base">
                                        <p:cTn id="82" dur="500" fill="hold"/>
                                        <p:tgtEl>
                                          <p:spTgt spid="40"/>
                                        </p:tgtEl>
                                        <p:attrNameLst>
                                          <p:attrName>ppt_x</p:attrName>
                                        </p:attrNameLst>
                                      </p:cBhvr>
                                      <p:tavLst>
                                        <p:tav tm="0">
                                          <p:val>
                                            <p:strVal val="#ppt_x"/>
                                          </p:val>
                                        </p:tav>
                                        <p:tav tm="100000">
                                          <p:val>
                                            <p:strVal val="#ppt_x"/>
                                          </p:val>
                                        </p:tav>
                                      </p:tavLst>
                                    </p:anim>
                                    <p:anim calcmode="lin" valueType="num">
                                      <p:cBhvr additive="base">
                                        <p:cTn id="83" dur="500" fill="hold"/>
                                        <p:tgtEl>
                                          <p:spTgt spid="40"/>
                                        </p:tgtEl>
                                        <p:attrNameLst>
                                          <p:attrName>ppt_y</p:attrName>
                                        </p:attrNameLst>
                                      </p:cBhvr>
                                      <p:tavLst>
                                        <p:tav tm="0">
                                          <p:val>
                                            <p:strVal val="1+#ppt_h/2"/>
                                          </p:val>
                                        </p:tav>
                                        <p:tav tm="100000">
                                          <p:val>
                                            <p:strVal val="#ppt_y"/>
                                          </p:val>
                                        </p:tav>
                                      </p:tavLst>
                                    </p:anim>
                                  </p:childTnLst>
                                </p:cTn>
                              </p:par>
                              <p:par>
                                <p:cTn id="84" presetID="2" presetClass="entr" presetSubtype="4" fill="hold" nodeType="withEffect">
                                  <p:stCondLst>
                                    <p:cond delay="0"/>
                                  </p:stCondLst>
                                  <p:childTnLst>
                                    <p:set>
                                      <p:cBhvr>
                                        <p:cTn id="85" dur="1" fill="hold">
                                          <p:stCondLst>
                                            <p:cond delay="0"/>
                                          </p:stCondLst>
                                        </p:cTn>
                                        <p:tgtEl>
                                          <p:spTgt spid="41"/>
                                        </p:tgtEl>
                                        <p:attrNameLst>
                                          <p:attrName>style.visibility</p:attrName>
                                        </p:attrNameLst>
                                      </p:cBhvr>
                                      <p:to>
                                        <p:strVal val="visible"/>
                                      </p:to>
                                    </p:set>
                                    <p:anim calcmode="lin" valueType="num">
                                      <p:cBhvr additive="base">
                                        <p:cTn id="86" dur="500" fill="hold"/>
                                        <p:tgtEl>
                                          <p:spTgt spid="41"/>
                                        </p:tgtEl>
                                        <p:attrNameLst>
                                          <p:attrName>ppt_x</p:attrName>
                                        </p:attrNameLst>
                                      </p:cBhvr>
                                      <p:tavLst>
                                        <p:tav tm="0">
                                          <p:val>
                                            <p:strVal val="#ppt_x"/>
                                          </p:val>
                                        </p:tav>
                                        <p:tav tm="100000">
                                          <p:val>
                                            <p:strVal val="#ppt_x"/>
                                          </p:val>
                                        </p:tav>
                                      </p:tavLst>
                                    </p:anim>
                                    <p:anim calcmode="lin" valueType="num">
                                      <p:cBhvr additive="base">
                                        <p:cTn id="87" dur="500" fill="hold"/>
                                        <p:tgtEl>
                                          <p:spTgt spid="41"/>
                                        </p:tgtEl>
                                        <p:attrNameLst>
                                          <p:attrName>ppt_y</p:attrName>
                                        </p:attrNameLst>
                                      </p:cBhvr>
                                      <p:tavLst>
                                        <p:tav tm="0">
                                          <p:val>
                                            <p:strVal val="1+#ppt_h/2"/>
                                          </p:val>
                                        </p:tav>
                                        <p:tav tm="100000">
                                          <p:val>
                                            <p:strVal val="#ppt_y"/>
                                          </p:val>
                                        </p:tav>
                                      </p:tavLst>
                                    </p:anim>
                                  </p:childTnLst>
                                </p:cTn>
                              </p:par>
                              <p:par>
                                <p:cTn id="88" presetID="2" presetClass="entr" presetSubtype="4" fill="hold" nodeType="withEffect">
                                  <p:stCondLst>
                                    <p:cond delay="0"/>
                                  </p:stCondLst>
                                  <p:childTnLst>
                                    <p:set>
                                      <p:cBhvr>
                                        <p:cTn id="89" dur="1" fill="hold">
                                          <p:stCondLst>
                                            <p:cond delay="0"/>
                                          </p:stCondLst>
                                        </p:cTn>
                                        <p:tgtEl>
                                          <p:spTgt spid="42"/>
                                        </p:tgtEl>
                                        <p:attrNameLst>
                                          <p:attrName>style.visibility</p:attrName>
                                        </p:attrNameLst>
                                      </p:cBhvr>
                                      <p:to>
                                        <p:strVal val="visible"/>
                                      </p:to>
                                    </p:set>
                                    <p:anim calcmode="lin" valueType="num">
                                      <p:cBhvr additive="base">
                                        <p:cTn id="90" dur="500" fill="hold"/>
                                        <p:tgtEl>
                                          <p:spTgt spid="42"/>
                                        </p:tgtEl>
                                        <p:attrNameLst>
                                          <p:attrName>ppt_x</p:attrName>
                                        </p:attrNameLst>
                                      </p:cBhvr>
                                      <p:tavLst>
                                        <p:tav tm="0">
                                          <p:val>
                                            <p:strVal val="#ppt_x"/>
                                          </p:val>
                                        </p:tav>
                                        <p:tav tm="100000">
                                          <p:val>
                                            <p:strVal val="#ppt_x"/>
                                          </p:val>
                                        </p:tav>
                                      </p:tavLst>
                                    </p:anim>
                                    <p:anim calcmode="lin" valueType="num">
                                      <p:cBhvr additive="base">
                                        <p:cTn id="91" dur="500" fill="hold"/>
                                        <p:tgtEl>
                                          <p:spTgt spid="42"/>
                                        </p:tgtEl>
                                        <p:attrNameLst>
                                          <p:attrName>ppt_y</p:attrName>
                                        </p:attrNameLst>
                                      </p:cBhvr>
                                      <p:tavLst>
                                        <p:tav tm="0">
                                          <p:val>
                                            <p:strVal val="1+#ppt_h/2"/>
                                          </p:val>
                                        </p:tav>
                                        <p:tav tm="100000">
                                          <p:val>
                                            <p:strVal val="#ppt_y"/>
                                          </p:val>
                                        </p:tav>
                                      </p:tavLst>
                                    </p:anim>
                                  </p:childTnLst>
                                </p:cTn>
                              </p:par>
                              <p:par>
                                <p:cTn id="92" presetID="2" presetClass="entr" presetSubtype="4" fill="hold" nodeType="withEffect">
                                  <p:stCondLst>
                                    <p:cond delay="0"/>
                                  </p:stCondLst>
                                  <p:childTnLst>
                                    <p:set>
                                      <p:cBhvr>
                                        <p:cTn id="93" dur="1" fill="hold">
                                          <p:stCondLst>
                                            <p:cond delay="0"/>
                                          </p:stCondLst>
                                        </p:cTn>
                                        <p:tgtEl>
                                          <p:spTgt spid="43"/>
                                        </p:tgtEl>
                                        <p:attrNameLst>
                                          <p:attrName>style.visibility</p:attrName>
                                        </p:attrNameLst>
                                      </p:cBhvr>
                                      <p:to>
                                        <p:strVal val="visible"/>
                                      </p:to>
                                    </p:set>
                                    <p:anim calcmode="lin" valueType="num">
                                      <p:cBhvr additive="base">
                                        <p:cTn id="94" dur="500" fill="hold"/>
                                        <p:tgtEl>
                                          <p:spTgt spid="43"/>
                                        </p:tgtEl>
                                        <p:attrNameLst>
                                          <p:attrName>ppt_x</p:attrName>
                                        </p:attrNameLst>
                                      </p:cBhvr>
                                      <p:tavLst>
                                        <p:tav tm="0">
                                          <p:val>
                                            <p:strVal val="#ppt_x"/>
                                          </p:val>
                                        </p:tav>
                                        <p:tav tm="100000">
                                          <p:val>
                                            <p:strVal val="#ppt_x"/>
                                          </p:val>
                                        </p:tav>
                                      </p:tavLst>
                                    </p:anim>
                                    <p:anim calcmode="lin" valueType="num">
                                      <p:cBhvr additive="base">
                                        <p:cTn id="95" dur="500" fill="hold"/>
                                        <p:tgtEl>
                                          <p:spTgt spid="43"/>
                                        </p:tgtEl>
                                        <p:attrNameLst>
                                          <p:attrName>ppt_y</p:attrName>
                                        </p:attrNameLst>
                                      </p:cBhvr>
                                      <p:tavLst>
                                        <p:tav tm="0">
                                          <p:val>
                                            <p:strVal val="1+#ppt_h/2"/>
                                          </p:val>
                                        </p:tav>
                                        <p:tav tm="100000">
                                          <p:val>
                                            <p:strVal val="#ppt_y"/>
                                          </p:val>
                                        </p:tav>
                                      </p:tavLst>
                                    </p:anim>
                                  </p:childTnLst>
                                </p:cTn>
                              </p:par>
                              <p:par>
                                <p:cTn id="96" presetID="2" presetClass="entr" presetSubtype="4" fill="hold" nodeType="withEffect">
                                  <p:stCondLst>
                                    <p:cond delay="0"/>
                                  </p:stCondLst>
                                  <p:childTnLst>
                                    <p:set>
                                      <p:cBhvr>
                                        <p:cTn id="97" dur="1" fill="hold">
                                          <p:stCondLst>
                                            <p:cond delay="0"/>
                                          </p:stCondLst>
                                        </p:cTn>
                                        <p:tgtEl>
                                          <p:spTgt spid="44"/>
                                        </p:tgtEl>
                                        <p:attrNameLst>
                                          <p:attrName>style.visibility</p:attrName>
                                        </p:attrNameLst>
                                      </p:cBhvr>
                                      <p:to>
                                        <p:strVal val="visible"/>
                                      </p:to>
                                    </p:set>
                                    <p:anim calcmode="lin" valueType="num">
                                      <p:cBhvr additive="base">
                                        <p:cTn id="98" dur="500" fill="hold"/>
                                        <p:tgtEl>
                                          <p:spTgt spid="44"/>
                                        </p:tgtEl>
                                        <p:attrNameLst>
                                          <p:attrName>ppt_x</p:attrName>
                                        </p:attrNameLst>
                                      </p:cBhvr>
                                      <p:tavLst>
                                        <p:tav tm="0">
                                          <p:val>
                                            <p:strVal val="#ppt_x"/>
                                          </p:val>
                                        </p:tav>
                                        <p:tav tm="100000">
                                          <p:val>
                                            <p:strVal val="#ppt_x"/>
                                          </p:val>
                                        </p:tav>
                                      </p:tavLst>
                                    </p:anim>
                                    <p:anim calcmode="lin" valueType="num">
                                      <p:cBhvr additive="base">
                                        <p:cTn id="99" dur="500" fill="hold"/>
                                        <p:tgtEl>
                                          <p:spTgt spid="44"/>
                                        </p:tgtEl>
                                        <p:attrNameLst>
                                          <p:attrName>ppt_y</p:attrName>
                                        </p:attrNameLst>
                                      </p:cBhvr>
                                      <p:tavLst>
                                        <p:tav tm="0">
                                          <p:val>
                                            <p:strVal val="1+#ppt_h/2"/>
                                          </p:val>
                                        </p:tav>
                                        <p:tav tm="100000">
                                          <p:val>
                                            <p:strVal val="#ppt_y"/>
                                          </p:val>
                                        </p:tav>
                                      </p:tavLst>
                                    </p:anim>
                                  </p:childTnLst>
                                </p:cTn>
                              </p:par>
                              <p:par>
                                <p:cTn id="100" presetID="2" presetClass="entr" presetSubtype="4" fill="hold" nodeType="withEffect">
                                  <p:stCondLst>
                                    <p:cond delay="0"/>
                                  </p:stCondLst>
                                  <p:childTnLst>
                                    <p:set>
                                      <p:cBhvr>
                                        <p:cTn id="101" dur="1" fill="hold">
                                          <p:stCondLst>
                                            <p:cond delay="0"/>
                                          </p:stCondLst>
                                        </p:cTn>
                                        <p:tgtEl>
                                          <p:spTgt spid="45"/>
                                        </p:tgtEl>
                                        <p:attrNameLst>
                                          <p:attrName>style.visibility</p:attrName>
                                        </p:attrNameLst>
                                      </p:cBhvr>
                                      <p:to>
                                        <p:strVal val="visible"/>
                                      </p:to>
                                    </p:set>
                                    <p:anim calcmode="lin" valueType="num">
                                      <p:cBhvr additive="base">
                                        <p:cTn id="102" dur="500" fill="hold"/>
                                        <p:tgtEl>
                                          <p:spTgt spid="45"/>
                                        </p:tgtEl>
                                        <p:attrNameLst>
                                          <p:attrName>ppt_x</p:attrName>
                                        </p:attrNameLst>
                                      </p:cBhvr>
                                      <p:tavLst>
                                        <p:tav tm="0">
                                          <p:val>
                                            <p:strVal val="#ppt_x"/>
                                          </p:val>
                                        </p:tav>
                                        <p:tav tm="100000">
                                          <p:val>
                                            <p:strVal val="#ppt_x"/>
                                          </p:val>
                                        </p:tav>
                                      </p:tavLst>
                                    </p:anim>
                                    <p:anim calcmode="lin" valueType="num">
                                      <p:cBhvr additive="base">
                                        <p:cTn id="103" dur="500" fill="hold"/>
                                        <p:tgtEl>
                                          <p:spTgt spid="45"/>
                                        </p:tgtEl>
                                        <p:attrNameLst>
                                          <p:attrName>ppt_y</p:attrName>
                                        </p:attrNameLst>
                                      </p:cBhvr>
                                      <p:tavLst>
                                        <p:tav tm="0">
                                          <p:val>
                                            <p:strVal val="1+#ppt_h/2"/>
                                          </p:val>
                                        </p:tav>
                                        <p:tav tm="100000">
                                          <p:val>
                                            <p:strVal val="#ppt_y"/>
                                          </p:val>
                                        </p:tav>
                                      </p:tavLst>
                                    </p:anim>
                                  </p:childTnLst>
                                </p:cTn>
                              </p:par>
                              <p:par>
                                <p:cTn id="104" presetID="1" presetClass="entr" presetSubtype="0" fill="hold" nodeType="withEffect">
                                  <p:stCondLst>
                                    <p:cond delay="0"/>
                                  </p:stCondLst>
                                  <p:childTnLst>
                                    <p:set>
                                      <p:cBhvr>
                                        <p:cTn id="105" dur="1" fill="hold">
                                          <p:stCondLst>
                                            <p:cond delay="0"/>
                                          </p:stCondLst>
                                        </p:cTn>
                                        <p:tgtEl>
                                          <p:spTgt spid="46"/>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rmAutofit fontScale="90000"/>
          </a:bodyPr>
          <a:lstStyle/>
          <a:p>
            <a:r>
              <a:rPr lang="en-US" dirty="0" smtClean="0"/>
              <a:t>Process</a:t>
            </a:r>
            <a:endParaRPr lang="en-US" dirty="0"/>
          </a:p>
        </p:txBody>
      </p:sp>
      <p:sp>
        <p:nvSpPr>
          <p:cNvPr id="3" name="Content Placeholder 2"/>
          <p:cNvSpPr>
            <a:spLocks noGrp="1"/>
          </p:cNvSpPr>
          <p:nvPr>
            <p:ph idx="1"/>
          </p:nvPr>
        </p:nvSpPr>
        <p:spPr>
          <a:xfrm>
            <a:off x="228600" y="762000"/>
            <a:ext cx="8610600" cy="6019800"/>
          </a:xfrm>
        </p:spPr>
        <p:txBody>
          <a:bodyPr>
            <a:normAutofit fontScale="92500" lnSpcReduction="10000"/>
          </a:bodyPr>
          <a:lstStyle/>
          <a:p>
            <a:pPr algn="just"/>
            <a:r>
              <a:rPr lang="en-US" dirty="0" smtClean="0"/>
              <a:t>JANS team received a preliminary note on synergy for One JANS (IHP+ May 2012)</a:t>
            </a:r>
          </a:p>
          <a:p>
            <a:pPr algn="just"/>
            <a:r>
              <a:rPr lang="en-US" dirty="0" smtClean="0"/>
              <a:t>The team looked at:</a:t>
            </a:r>
          </a:p>
          <a:p>
            <a:pPr lvl="1" algn="just"/>
            <a:r>
              <a:rPr lang="en-US" dirty="0" smtClean="0"/>
              <a:t>Ownership of the sector strategy by programmes</a:t>
            </a:r>
          </a:p>
          <a:p>
            <a:pPr lvl="1" algn="just"/>
            <a:r>
              <a:rPr lang="en-US" dirty="0" smtClean="0"/>
              <a:t>Linkages between sector and programme strategies</a:t>
            </a:r>
          </a:p>
          <a:p>
            <a:pPr lvl="1" algn="just"/>
            <a:r>
              <a:rPr lang="en-US" dirty="0" smtClean="0"/>
              <a:t>Technical issues around programme strategies: </a:t>
            </a:r>
            <a:r>
              <a:rPr lang="en-US" dirty="0" smtClean="0">
                <a:solidFill>
                  <a:srgbClr val="0000FF"/>
                </a:solidFill>
              </a:rPr>
              <a:t>accepted international guidance </a:t>
            </a:r>
          </a:p>
          <a:p>
            <a:pPr lvl="1" algn="just"/>
            <a:r>
              <a:rPr lang="en-US" dirty="0" smtClean="0"/>
              <a:t>The way the sector strategy addresses cross-cutting health system bottlenecks</a:t>
            </a:r>
          </a:p>
          <a:p>
            <a:pPr lvl="1" algn="just"/>
            <a:r>
              <a:rPr lang="en-US" dirty="0" smtClean="0"/>
              <a:t>Costing process (involvement of programmes)= </a:t>
            </a:r>
            <a:r>
              <a:rPr lang="en-US" dirty="0" smtClean="0">
                <a:solidFill>
                  <a:srgbClr val="0000FF"/>
                </a:solidFill>
              </a:rPr>
              <a:t>ONE HEALTH TOOL </a:t>
            </a:r>
            <a:r>
              <a:rPr lang="en-US" dirty="0" smtClean="0"/>
              <a:t> </a:t>
            </a:r>
          </a:p>
          <a:p>
            <a:pPr algn="just"/>
            <a:r>
              <a:rPr lang="en-US" dirty="0" smtClean="0">
                <a:solidFill>
                  <a:srgbClr val="C00000"/>
                </a:solidFill>
              </a:rPr>
              <a:t>GF has requested the mission to review and comment on the </a:t>
            </a:r>
            <a:r>
              <a:rPr lang="en-US" dirty="0" smtClean="0">
                <a:solidFill>
                  <a:srgbClr val="0000FF"/>
                </a:solidFill>
              </a:rPr>
              <a:t>TB/HSS grant </a:t>
            </a:r>
            <a:r>
              <a:rPr lang="en-US" dirty="0" smtClean="0">
                <a:solidFill>
                  <a:srgbClr val="C00000"/>
                </a:solidFill>
              </a:rPr>
              <a:t>implementation strategy </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11162"/>
          </a:xfrm>
        </p:spPr>
        <p:txBody>
          <a:bodyPr>
            <a:normAutofit fontScale="90000"/>
          </a:bodyPr>
          <a:lstStyle/>
          <a:p>
            <a:r>
              <a:rPr lang="en-US" dirty="0" smtClean="0"/>
              <a:t>Challenges and lessons learnt (1) </a:t>
            </a:r>
            <a:endParaRPr lang="en-US" dirty="0"/>
          </a:p>
        </p:txBody>
      </p:sp>
      <p:sp>
        <p:nvSpPr>
          <p:cNvPr id="3" name="Content Placeholder 2"/>
          <p:cNvSpPr>
            <a:spLocks noGrp="1"/>
          </p:cNvSpPr>
          <p:nvPr>
            <p:ph idx="1"/>
          </p:nvPr>
        </p:nvSpPr>
        <p:spPr>
          <a:xfrm>
            <a:off x="381000" y="685800"/>
            <a:ext cx="8382000" cy="5486400"/>
          </a:xfrm>
        </p:spPr>
        <p:txBody>
          <a:bodyPr>
            <a:normAutofit/>
          </a:bodyPr>
          <a:lstStyle/>
          <a:p>
            <a:r>
              <a:rPr lang="en-US" sz="2800" dirty="0" smtClean="0"/>
              <a:t>Disconnects between sector and programmes planning cycles </a:t>
            </a:r>
          </a:p>
          <a:p>
            <a:pPr lvl="1"/>
            <a:r>
              <a:rPr lang="en-US" sz="2400" dirty="0" smtClean="0"/>
              <a:t>Sector strategy: </a:t>
            </a:r>
            <a:r>
              <a:rPr lang="en-US" sz="2400" dirty="0" smtClean="0">
                <a:solidFill>
                  <a:srgbClr val="0000FF"/>
                </a:solidFill>
              </a:rPr>
              <a:t>Mature draft</a:t>
            </a:r>
          </a:p>
          <a:p>
            <a:pPr lvl="1"/>
            <a:r>
              <a:rPr lang="en-US" sz="2400" dirty="0" smtClean="0"/>
              <a:t>Programmes strategies: </a:t>
            </a:r>
            <a:r>
              <a:rPr lang="en-US" sz="2400" dirty="0" smtClean="0">
                <a:solidFill>
                  <a:srgbClr val="0000FF"/>
                </a:solidFill>
              </a:rPr>
              <a:t>Approved and politically endorsed, at various stages of implementation</a:t>
            </a:r>
          </a:p>
        </p:txBody>
      </p:sp>
      <p:grpSp>
        <p:nvGrpSpPr>
          <p:cNvPr id="26" name="Group 3"/>
          <p:cNvGrpSpPr>
            <a:grpSpLocks/>
          </p:cNvGrpSpPr>
          <p:nvPr/>
        </p:nvGrpSpPr>
        <p:grpSpPr bwMode="auto">
          <a:xfrm>
            <a:off x="609600" y="2362200"/>
            <a:ext cx="7924800" cy="3352800"/>
            <a:chOff x="2567" y="2129"/>
            <a:chExt cx="9094" cy="6487"/>
          </a:xfrm>
        </p:grpSpPr>
        <p:cxnSp>
          <p:nvCxnSpPr>
            <p:cNvPr id="27" name="AutoShape 4"/>
            <p:cNvCxnSpPr>
              <a:cxnSpLocks noChangeShapeType="1"/>
            </p:cNvCxnSpPr>
            <p:nvPr/>
          </p:nvCxnSpPr>
          <p:spPr bwMode="auto">
            <a:xfrm>
              <a:off x="2567" y="2129"/>
              <a:ext cx="1" cy="5854"/>
            </a:xfrm>
            <a:prstGeom prst="straightConnector1">
              <a:avLst/>
            </a:prstGeom>
            <a:noFill/>
            <a:ln w="19050">
              <a:solidFill>
                <a:srgbClr val="000000"/>
              </a:solidFill>
              <a:round/>
              <a:headEnd type="triangle" w="med" len="med"/>
              <a:tailEnd/>
            </a:ln>
          </p:spPr>
        </p:cxnSp>
        <p:cxnSp>
          <p:nvCxnSpPr>
            <p:cNvPr id="28" name="AutoShape 5"/>
            <p:cNvCxnSpPr>
              <a:cxnSpLocks noChangeShapeType="1"/>
            </p:cNvCxnSpPr>
            <p:nvPr/>
          </p:nvCxnSpPr>
          <p:spPr bwMode="auto">
            <a:xfrm>
              <a:off x="2567" y="7983"/>
              <a:ext cx="9094" cy="24"/>
            </a:xfrm>
            <a:prstGeom prst="straightConnector1">
              <a:avLst/>
            </a:prstGeom>
            <a:noFill/>
            <a:ln w="28575">
              <a:solidFill>
                <a:srgbClr val="000000"/>
              </a:solidFill>
              <a:round/>
              <a:headEnd/>
              <a:tailEnd type="triangle" w="med" len="med"/>
            </a:ln>
          </p:spPr>
        </p:cxnSp>
        <p:sp>
          <p:nvSpPr>
            <p:cNvPr id="29" name="Rectangle 6"/>
            <p:cNvSpPr>
              <a:spLocks noChangeArrowheads="1"/>
            </p:cNvSpPr>
            <p:nvPr/>
          </p:nvSpPr>
          <p:spPr bwMode="auto">
            <a:xfrm>
              <a:off x="3470" y="6950"/>
              <a:ext cx="4591" cy="375"/>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Arial" pitchFamily="34" charset="0"/>
                  <a:cs typeface="Arial" pitchFamily="34" charset="0"/>
                </a:rPr>
                <a:t>HIV/AIDS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0" name="AutoShape 7"/>
            <p:cNvCxnSpPr>
              <a:cxnSpLocks noChangeShapeType="1"/>
            </p:cNvCxnSpPr>
            <p:nvPr/>
          </p:nvCxnSpPr>
          <p:spPr bwMode="auto">
            <a:xfrm>
              <a:off x="3490" y="7983"/>
              <a:ext cx="0" cy="187"/>
            </a:xfrm>
            <a:prstGeom prst="straightConnector1">
              <a:avLst/>
            </a:prstGeom>
            <a:noFill/>
            <a:ln w="9525">
              <a:solidFill>
                <a:srgbClr val="000000"/>
              </a:solidFill>
              <a:round/>
              <a:headEnd/>
              <a:tailEnd/>
            </a:ln>
          </p:spPr>
        </p:cxnSp>
        <p:cxnSp>
          <p:nvCxnSpPr>
            <p:cNvPr id="31" name="AutoShape 8"/>
            <p:cNvCxnSpPr>
              <a:cxnSpLocks noChangeShapeType="1"/>
            </p:cNvCxnSpPr>
            <p:nvPr/>
          </p:nvCxnSpPr>
          <p:spPr bwMode="auto">
            <a:xfrm>
              <a:off x="4617" y="7975"/>
              <a:ext cx="0" cy="187"/>
            </a:xfrm>
            <a:prstGeom prst="straightConnector1">
              <a:avLst/>
            </a:prstGeom>
            <a:noFill/>
            <a:ln w="9525">
              <a:solidFill>
                <a:srgbClr val="000000"/>
              </a:solidFill>
              <a:round/>
              <a:headEnd/>
              <a:tailEnd/>
            </a:ln>
          </p:spPr>
        </p:cxnSp>
        <p:sp>
          <p:nvSpPr>
            <p:cNvPr id="32" name="Text Box 9"/>
            <p:cNvSpPr txBox="1">
              <a:spLocks noChangeArrowheads="1"/>
            </p:cNvSpPr>
            <p:nvPr/>
          </p:nvSpPr>
          <p:spPr bwMode="auto">
            <a:xfrm>
              <a:off x="3183" y="8128"/>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2010</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3" name="Text Box 10"/>
            <p:cNvSpPr txBox="1">
              <a:spLocks noChangeArrowheads="1"/>
            </p:cNvSpPr>
            <p:nvPr/>
          </p:nvSpPr>
          <p:spPr bwMode="auto">
            <a:xfrm>
              <a:off x="4222" y="8128"/>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2011</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34" name="AutoShape 11"/>
            <p:cNvCxnSpPr>
              <a:cxnSpLocks noChangeShapeType="1"/>
            </p:cNvCxnSpPr>
            <p:nvPr/>
          </p:nvCxnSpPr>
          <p:spPr bwMode="auto">
            <a:xfrm>
              <a:off x="5393" y="7983"/>
              <a:ext cx="0" cy="171"/>
            </a:xfrm>
            <a:prstGeom prst="straightConnector1">
              <a:avLst/>
            </a:prstGeom>
            <a:noFill/>
            <a:ln w="9525">
              <a:solidFill>
                <a:srgbClr val="000000"/>
              </a:solidFill>
              <a:round/>
              <a:headEnd/>
              <a:tailEnd/>
            </a:ln>
          </p:spPr>
        </p:cxnSp>
        <p:cxnSp>
          <p:nvCxnSpPr>
            <p:cNvPr id="35" name="AutoShape 12"/>
            <p:cNvCxnSpPr>
              <a:cxnSpLocks noChangeShapeType="1"/>
            </p:cNvCxnSpPr>
            <p:nvPr/>
          </p:nvCxnSpPr>
          <p:spPr bwMode="auto">
            <a:xfrm>
              <a:off x="6793" y="7999"/>
              <a:ext cx="0" cy="171"/>
            </a:xfrm>
            <a:prstGeom prst="straightConnector1">
              <a:avLst/>
            </a:prstGeom>
            <a:noFill/>
            <a:ln w="9525">
              <a:solidFill>
                <a:srgbClr val="000000"/>
              </a:solidFill>
              <a:round/>
              <a:headEnd/>
              <a:tailEnd/>
            </a:ln>
          </p:spPr>
        </p:cxnSp>
        <p:cxnSp>
          <p:nvCxnSpPr>
            <p:cNvPr id="36" name="AutoShape 13"/>
            <p:cNvCxnSpPr>
              <a:cxnSpLocks noChangeShapeType="1"/>
            </p:cNvCxnSpPr>
            <p:nvPr/>
          </p:nvCxnSpPr>
          <p:spPr bwMode="auto">
            <a:xfrm>
              <a:off x="8061" y="8007"/>
              <a:ext cx="0" cy="187"/>
            </a:xfrm>
            <a:prstGeom prst="straightConnector1">
              <a:avLst/>
            </a:prstGeom>
            <a:noFill/>
            <a:ln w="9525">
              <a:solidFill>
                <a:srgbClr val="000000"/>
              </a:solidFill>
              <a:round/>
              <a:headEnd/>
              <a:tailEnd/>
            </a:ln>
          </p:spPr>
        </p:cxnSp>
        <p:cxnSp>
          <p:nvCxnSpPr>
            <p:cNvPr id="37" name="AutoShape 14"/>
            <p:cNvCxnSpPr>
              <a:cxnSpLocks noChangeShapeType="1"/>
            </p:cNvCxnSpPr>
            <p:nvPr/>
          </p:nvCxnSpPr>
          <p:spPr bwMode="auto">
            <a:xfrm>
              <a:off x="9149" y="7983"/>
              <a:ext cx="0" cy="171"/>
            </a:xfrm>
            <a:prstGeom prst="straightConnector1">
              <a:avLst/>
            </a:prstGeom>
            <a:noFill/>
            <a:ln w="9525">
              <a:solidFill>
                <a:srgbClr val="000000"/>
              </a:solidFill>
              <a:round/>
              <a:headEnd/>
              <a:tailEnd/>
            </a:ln>
          </p:spPr>
        </p:cxnSp>
        <p:cxnSp>
          <p:nvCxnSpPr>
            <p:cNvPr id="38" name="AutoShape 15"/>
            <p:cNvCxnSpPr>
              <a:cxnSpLocks noChangeShapeType="1"/>
            </p:cNvCxnSpPr>
            <p:nvPr/>
          </p:nvCxnSpPr>
          <p:spPr bwMode="auto">
            <a:xfrm>
              <a:off x="10549" y="8007"/>
              <a:ext cx="0" cy="171"/>
            </a:xfrm>
            <a:prstGeom prst="straightConnector1">
              <a:avLst/>
            </a:prstGeom>
            <a:noFill/>
            <a:ln w="9525">
              <a:solidFill>
                <a:srgbClr val="000000"/>
              </a:solidFill>
              <a:round/>
              <a:headEnd/>
              <a:tailEnd/>
            </a:ln>
          </p:spPr>
        </p:cxnSp>
        <p:sp>
          <p:nvSpPr>
            <p:cNvPr id="39" name="Text Box 16"/>
            <p:cNvSpPr txBox="1">
              <a:spLocks noChangeArrowheads="1"/>
            </p:cNvSpPr>
            <p:nvPr/>
          </p:nvSpPr>
          <p:spPr bwMode="auto">
            <a:xfrm>
              <a:off x="5300" y="8128"/>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2012</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0" name="Text Box 17"/>
            <p:cNvSpPr txBox="1">
              <a:spLocks noChangeArrowheads="1"/>
            </p:cNvSpPr>
            <p:nvPr/>
          </p:nvSpPr>
          <p:spPr bwMode="auto">
            <a:xfrm>
              <a:off x="6407" y="8130"/>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2013</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1" name="Text Box 18"/>
            <p:cNvSpPr txBox="1">
              <a:spLocks noChangeArrowheads="1"/>
            </p:cNvSpPr>
            <p:nvPr/>
          </p:nvSpPr>
          <p:spPr bwMode="auto">
            <a:xfrm>
              <a:off x="7679" y="8178"/>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2014</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2" name="Text Box 19"/>
            <p:cNvSpPr txBox="1">
              <a:spLocks noChangeArrowheads="1"/>
            </p:cNvSpPr>
            <p:nvPr/>
          </p:nvSpPr>
          <p:spPr bwMode="auto">
            <a:xfrm>
              <a:off x="8727" y="8162"/>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2015</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3" name="Text Box 20"/>
            <p:cNvSpPr txBox="1">
              <a:spLocks noChangeArrowheads="1"/>
            </p:cNvSpPr>
            <p:nvPr/>
          </p:nvSpPr>
          <p:spPr bwMode="auto">
            <a:xfrm>
              <a:off x="10242" y="8162"/>
              <a:ext cx="767" cy="438"/>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Arial" pitchFamily="34" charset="0"/>
                  <a:cs typeface="Arial" pitchFamily="34" charset="0"/>
                </a:rPr>
                <a:t>2016</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Rectangle 21"/>
            <p:cNvSpPr>
              <a:spLocks noChangeArrowheads="1"/>
            </p:cNvSpPr>
            <p:nvPr/>
          </p:nvSpPr>
          <p:spPr bwMode="auto">
            <a:xfrm>
              <a:off x="4558" y="6278"/>
              <a:ext cx="4591" cy="375"/>
            </a:xfrm>
            <a:prstGeom prst="rect">
              <a:avLst/>
            </a:prstGeom>
            <a:gradFill rotWithShape="0">
              <a:gsLst>
                <a:gs pos="0">
                  <a:srgbClr val="B2A1C7"/>
                </a:gs>
                <a:gs pos="50000">
                  <a:srgbClr val="8064A2"/>
                </a:gs>
                <a:gs pos="100000">
                  <a:srgbClr val="B2A1C7"/>
                </a:gs>
              </a:gsLst>
              <a:lin ang="5400000" scaled="1"/>
            </a:gradFill>
            <a:ln w="12700">
              <a:solidFill>
                <a:srgbClr val="8064A2"/>
              </a:solidFill>
              <a:miter lim="800000"/>
              <a:headEnd/>
              <a:tailEnd/>
            </a:ln>
            <a:effectLst>
              <a:outerShdw dist="28398" dir="3806097" algn="ctr" rotWithShape="0">
                <a:srgbClr val="3F3151"/>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smtClean="0">
                  <a:ln>
                    <a:noFill/>
                  </a:ln>
                  <a:solidFill>
                    <a:schemeClr val="tx1"/>
                  </a:solidFill>
                  <a:effectLst/>
                  <a:latin typeface="Calibri" pitchFamily="34" charset="0"/>
                  <a:ea typeface="Arial" pitchFamily="34" charset="0"/>
                  <a:cs typeface="Arial" pitchFamily="34" charset="0"/>
                </a:rPr>
                <a:t>Malaria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22"/>
            <p:cNvSpPr>
              <a:spLocks noChangeArrowheads="1"/>
            </p:cNvSpPr>
            <p:nvPr/>
          </p:nvSpPr>
          <p:spPr bwMode="auto">
            <a:xfrm>
              <a:off x="4558" y="4445"/>
              <a:ext cx="4591" cy="480"/>
            </a:xfrm>
            <a:prstGeom prst="rect">
              <a:avLst/>
            </a:prstGeom>
            <a:gradFill rotWithShape="0">
              <a:gsLst>
                <a:gs pos="0">
                  <a:srgbClr val="D99594"/>
                </a:gs>
                <a:gs pos="50000">
                  <a:srgbClr val="C0504D"/>
                </a:gs>
                <a:gs pos="100000">
                  <a:srgbClr val="D99594"/>
                </a:gs>
              </a:gsLst>
              <a:lin ang="5400000" scaled="1"/>
            </a:gradFill>
            <a:ln w="12700">
              <a:solidFill>
                <a:srgbClr val="C0504D"/>
              </a:solidFill>
              <a:miter lim="800000"/>
              <a:headEnd/>
              <a:tailEnd/>
            </a:ln>
            <a:effectLst>
              <a:outerShdw dist="28398" dir="3806097" algn="ctr" rotWithShape="0">
                <a:srgbClr val="622423"/>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smtClean="0">
                  <a:ln>
                    <a:noFill/>
                  </a:ln>
                  <a:solidFill>
                    <a:schemeClr val="tx1"/>
                  </a:solidFill>
                  <a:effectLst/>
                  <a:latin typeface="Calibri" pitchFamily="34" charset="0"/>
                  <a:ea typeface="Arial" pitchFamily="34" charset="0"/>
                  <a:cs typeface="Arial" pitchFamily="34" charset="0"/>
                </a:rPr>
                <a:t>TB</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6" name="Rectangle 23"/>
            <p:cNvSpPr>
              <a:spLocks noChangeArrowheads="1"/>
            </p:cNvSpPr>
            <p:nvPr/>
          </p:nvSpPr>
          <p:spPr bwMode="auto">
            <a:xfrm>
              <a:off x="3454" y="5322"/>
              <a:ext cx="4591" cy="505"/>
            </a:xfrm>
            <a:prstGeom prst="rect">
              <a:avLst/>
            </a:prstGeom>
            <a:gradFill rotWithShape="0">
              <a:gsLst>
                <a:gs pos="0">
                  <a:srgbClr val="C2D69B"/>
                </a:gs>
                <a:gs pos="50000">
                  <a:srgbClr val="9BBB59"/>
                </a:gs>
                <a:gs pos="100000">
                  <a:srgbClr val="C2D69B"/>
                </a:gs>
              </a:gsLst>
              <a:lin ang="5400000" scaled="1"/>
            </a:gradFill>
            <a:ln w="12700">
              <a:solidFill>
                <a:srgbClr val="9BBB59"/>
              </a:solid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smtClean="0">
                  <a:ln>
                    <a:noFill/>
                  </a:ln>
                  <a:solidFill>
                    <a:schemeClr val="tx1"/>
                  </a:solidFill>
                  <a:effectLst/>
                  <a:latin typeface="Calibri" pitchFamily="34" charset="0"/>
                  <a:ea typeface="Arial" pitchFamily="34" charset="0"/>
                  <a:cs typeface="Arial" pitchFamily="34" charset="0"/>
                </a:rPr>
                <a:t>EPI      CMYP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7" name="Rectangle 24"/>
            <p:cNvSpPr>
              <a:spLocks noChangeArrowheads="1"/>
            </p:cNvSpPr>
            <p:nvPr/>
          </p:nvSpPr>
          <p:spPr bwMode="auto">
            <a:xfrm>
              <a:off x="5396" y="3327"/>
              <a:ext cx="5169" cy="375"/>
            </a:xfrm>
            <a:prstGeom prst="rect">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Arial" pitchFamily="34" charset="0"/>
                  <a:cs typeface="Arial" pitchFamily="34" charset="0"/>
                </a:rPr>
                <a:t>NHSSP</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48" name="Rectangle 47"/>
          <p:cNvSpPr/>
          <p:nvPr/>
        </p:nvSpPr>
        <p:spPr>
          <a:xfrm>
            <a:off x="76200" y="5921514"/>
            <a:ext cx="8991600" cy="707886"/>
          </a:xfrm>
          <a:prstGeom prst="rect">
            <a:avLst/>
          </a:prstGeom>
        </p:spPr>
        <p:txBody>
          <a:bodyPr wrap="square">
            <a:spAutoFit/>
          </a:bodyPr>
          <a:lstStyle/>
          <a:p>
            <a:pPr lvl="1" algn="just"/>
            <a:r>
              <a:rPr lang="en-US" sz="2000" b="1" dirty="0" smtClean="0">
                <a:solidFill>
                  <a:srgbClr val="C00000"/>
                </a:solidFill>
              </a:rPr>
              <a:t>KEY ISSUE: </a:t>
            </a:r>
            <a:r>
              <a:rPr lang="en-US" sz="2000" b="1" dirty="0" smtClean="0">
                <a:solidFill>
                  <a:srgbClr val="00B050"/>
                </a:solidFill>
              </a:rPr>
              <a:t>What is the compelling incentive to align on-going; fully funded  program strategic plans with the NHSSP? and how can this be done effectively?</a:t>
            </a:r>
            <a:endParaRPr lang="en-US" sz="2000" b="1" dirty="0">
              <a:solidFill>
                <a:srgbClr val="00B05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b="1" dirty="0" smtClean="0"/>
              <a:t>Challenges and lessons learnt </a:t>
            </a:r>
            <a:r>
              <a:rPr lang="en-US" dirty="0" smtClean="0"/>
              <a:t>(2)</a:t>
            </a:r>
            <a:r>
              <a:rPr lang="en-US" b="1" dirty="0" smtClean="0"/>
              <a:t> </a:t>
            </a:r>
            <a:endParaRPr lang="en-US" b="1" dirty="0"/>
          </a:p>
        </p:txBody>
      </p:sp>
      <p:sp>
        <p:nvSpPr>
          <p:cNvPr id="3" name="Content Placeholder 2"/>
          <p:cNvSpPr>
            <a:spLocks noGrp="1"/>
          </p:cNvSpPr>
          <p:nvPr>
            <p:ph idx="1"/>
          </p:nvPr>
        </p:nvSpPr>
        <p:spPr>
          <a:xfrm>
            <a:off x="152400" y="685800"/>
            <a:ext cx="8839200" cy="6096000"/>
          </a:xfrm>
        </p:spPr>
        <p:txBody>
          <a:bodyPr>
            <a:normAutofit fontScale="92500" lnSpcReduction="10000"/>
          </a:bodyPr>
          <a:lstStyle/>
          <a:p>
            <a:pPr algn="just"/>
            <a:r>
              <a:rPr lang="en-US" dirty="0" smtClean="0"/>
              <a:t>Lack of detailed guidelines on One Sector JANS with programme focus: </a:t>
            </a:r>
          </a:p>
          <a:p>
            <a:pPr lvl="1" algn="just"/>
            <a:r>
              <a:rPr lang="en-US" dirty="0" smtClean="0">
                <a:solidFill>
                  <a:srgbClr val="0000FF"/>
                </a:solidFill>
              </a:rPr>
              <a:t>Specific Fiduciary Assessment requirement </a:t>
            </a:r>
          </a:p>
          <a:p>
            <a:pPr lvl="1" algn="just"/>
            <a:r>
              <a:rPr lang="en-US" dirty="0" smtClean="0">
                <a:solidFill>
                  <a:srgbClr val="0000FF"/>
                </a:solidFill>
              </a:rPr>
              <a:t>Critical elements to compare and analyze the key programme strategic plans alongside the NHSSP </a:t>
            </a:r>
            <a:r>
              <a:rPr lang="en-US" dirty="0" smtClean="0"/>
              <a:t>	</a:t>
            </a:r>
          </a:p>
          <a:p>
            <a:pPr algn="just"/>
            <a:r>
              <a:rPr lang="en-US" dirty="0" smtClean="0"/>
              <a:t> Insufficient details on programmes in the sector strategy : WHO HS building blocks  </a:t>
            </a:r>
          </a:p>
          <a:p>
            <a:pPr algn="just"/>
            <a:r>
              <a:rPr lang="en-US" dirty="0" smtClean="0"/>
              <a:t>Time and the size of the team (</a:t>
            </a:r>
            <a:r>
              <a:rPr lang="en-US" dirty="0" smtClean="0">
                <a:solidFill>
                  <a:srgbClr val="0000FF"/>
                </a:solidFill>
              </a:rPr>
              <a:t>balanced team= adequate number but manageable</a:t>
            </a:r>
            <a:r>
              <a:rPr lang="en-US" dirty="0" smtClean="0"/>
              <a:t>) </a:t>
            </a:r>
          </a:p>
          <a:p>
            <a:pPr algn="just"/>
            <a:r>
              <a:rPr lang="en-US" dirty="0" smtClean="0"/>
              <a:t>Programmes are less motivated </a:t>
            </a:r>
          </a:p>
          <a:p>
            <a:pPr lvl="1" algn="just"/>
            <a:r>
              <a:rPr lang="en-US" dirty="0" smtClean="0"/>
              <a:t>Programme strategies were already endorsed </a:t>
            </a:r>
          </a:p>
          <a:p>
            <a:pPr lvl="1" algn="just"/>
            <a:r>
              <a:rPr lang="en-US" dirty="0" smtClean="0"/>
              <a:t>Historically, sub-sector or programme JANS emphasis was on funding related objectives (GF)</a:t>
            </a:r>
          </a:p>
          <a:p>
            <a:pPr algn="just"/>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2821</TotalTime>
  <Words>915</Words>
  <Application>Microsoft Office PowerPoint</Application>
  <PresentationFormat>On-screen Show (4:3)</PresentationFormat>
  <Paragraphs>130</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Presentation out lines </vt:lpstr>
      <vt:lpstr>Introduction </vt:lpstr>
      <vt:lpstr>JANS Objectives</vt:lpstr>
      <vt:lpstr>Why One JANS?</vt:lpstr>
      <vt:lpstr>PowerPoint Presentation</vt:lpstr>
      <vt:lpstr>Process</vt:lpstr>
      <vt:lpstr>Challenges and lessons learnt (1) </vt:lpstr>
      <vt:lpstr>Challenges and lessons learnt (2) </vt:lpstr>
      <vt:lpstr>Lessons learnt (3) </vt:lpstr>
      <vt:lpstr>Recommendations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ZCS</dc:creator>
  <cp:lastModifiedBy>Claire Kairys</cp:lastModifiedBy>
  <cp:revision>90</cp:revision>
  <dcterms:created xsi:type="dcterms:W3CDTF">2006-08-16T00:00:00Z</dcterms:created>
  <dcterms:modified xsi:type="dcterms:W3CDTF">2012-12-12T10:09:02Z</dcterms:modified>
</cp:coreProperties>
</file>