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1"/>
  </p:notesMasterIdLst>
  <p:sldIdLst>
    <p:sldId id="256" r:id="rId2"/>
    <p:sldId id="264" r:id="rId3"/>
    <p:sldId id="265" r:id="rId4"/>
    <p:sldId id="266" r:id="rId5"/>
    <p:sldId id="259" r:id="rId6"/>
    <p:sldId id="261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00" autoAdjust="0"/>
  </p:normalViewPr>
  <p:slideViewPr>
    <p:cSldViewPr snapToGrid="0" snapToObjects="1">
      <p:cViewPr varScale="1">
        <p:scale>
          <a:sx n="64" d="100"/>
          <a:sy n="64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E54E63-499E-4885-BCBA-CBB74ADB5FF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6FFE005-03D5-484A-BA31-EFDAC82C4BD2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sz="2400" dirty="0" smtClean="0">
              <a:solidFill>
                <a:schemeClr val="tx1"/>
              </a:solidFill>
            </a:rPr>
            <a:t>Better funding of effective strategy</a:t>
          </a:r>
          <a:endParaRPr lang="en-GB" sz="2400" dirty="0">
            <a:solidFill>
              <a:schemeClr val="tx1"/>
            </a:solidFill>
          </a:endParaRPr>
        </a:p>
      </dgm:t>
    </dgm:pt>
    <dgm:pt modelId="{E2B9D9CD-446C-4B4C-BA0F-93A9E67A425A}" type="parTrans" cxnId="{830A5DF2-C934-4B02-A4BF-E2E5FB63BD12}">
      <dgm:prSet/>
      <dgm:spPr/>
      <dgm:t>
        <a:bodyPr/>
        <a:lstStyle/>
        <a:p>
          <a:endParaRPr lang="en-GB"/>
        </a:p>
      </dgm:t>
    </dgm:pt>
    <dgm:pt modelId="{78D89E74-8D3C-4317-8AD6-2F7BB8BE64E4}" type="sibTrans" cxnId="{830A5DF2-C934-4B02-A4BF-E2E5FB63BD12}">
      <dgm:prSet/>
      <dgm:spPr/>
      <dgm:t>
        <a:bodyPr/>
        <a:lstStyle/>
        <a:p>
          <a:endParaRPr lang="en-GB"/>
        </a:p>
      </dgm:t>
    </dgm:pt>
    <dgm:pt modelId="{0B4E9CB2-D855-4D74-9316-CD7A67674678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GB" dirty="0" smtClean="0"/>
            <a:t>2. Encourage partners to fund national strategy</a:t>
          </a:r>
          <a:endParaRPr lang="en-GB" dirty="0"/>
        </a:p>
      </dgm:t>
    </dgm:pt>
    <dgm:pt modelId="{79283099-4FB7-4185-A0D5-FE2B260CB6E8}" type="parTrans" cxnId="{DDCDE810-204A-42A3-8C4E-2E85EC0BD230}">
      <dgm:prSet/>
      <dgm:spPr/>
      <dgm:t>
        <a:bodyPr/>
        <a:lstStyle/>
        <a:p>
          <a:endParaRPr lang="en-GB"/>
        </a:p>
      </dgm:t>
    </dgm:pt>
    <dgm:pt modelId="{7799990A-F475-4FBF-97C4-DF7D431138B6}" type="sibTrans" cxnId="{DDCDE810-204A-42A3-8C4E-2E85EC0BD230}">
      <dgm:prSet/>
      <dgm:spPr/>
      <dgm:t>
        <a:bodyPr/>
        <a:lstStyle/>
        <a:p>
          <a:endParaRPr lang="en-GB"/>
        </a:p>
      </dgm:t>
    </dgm:pt>
    <dgm:pt modelId="{C31319ED-B650-40EE-ADE4-380BA213CEB4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GB" dirty="0" smtClean="0"/>
            <a:t>1. Improve quality of the health strategy</a:t>
          </a:r>
          <a:endParaRPr lang="en-GB" dirty="0"/>
        </a:p>
      </dgm:t>
    </dgm:pt>
    <dgm:pt modelId="{7086C856-05A1-4E43-8022-BEDE299F21E3}" type="parTrans" cxnId="{8185FA29-7272-4287-89F0-4065D5880F69}">
      <dgm:prSet/>
      <dgm:spPr/>
      <dgm:t>
        <a:bodyPr/>
        <a:lstStyle/>
        <a:p>
          <a:endParaRPr lang="en-GB"/>
        </a:p>
      </dgm:t>
    </dgm:pt>
    <dgm:pt modelId="{DD51DC8C-4B76-4174-9B05-C6329453FD4D}" type="sibTrans" cxnId="{8185FA29-7272-4287-89F0-4065D5880F69}">
      <dgm:prSet/>
      <dgm:spPr/>
      <dgm:t>
        <a:bodyPr/>
        <a:lstStyle/>
        <a:p>
          <a:endParaRPr lang="en-GB"/>
        </a:p>
      </dgm:t>
    </dgm:pt>
    <dgm:pt modelId="{E5458B54-3AA6-4CE3-ADD9-CF1AB94D3A97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GB" dirty="0" smtClean="0"/>
            <a:t>3. Reduce transaction costs</a:t>
          </a:r>
          <a:endParaRPr lang="en-GB" dirty="0"/>
        </a:p>
      </dgm:t>
    </dgm:pt>
    <dgm:pt modelId="{7549B6B3-C14A-47F1-870D-3A12AD713305}" type="parTrans" cxnId="{37107010-4023-4210-818D-0DDD623F9325}">
      <dgm:prSet/>
      <dgm:spPr/>
      <dgm:t>
        <a:bodyPr/>
        <a:lstStyle/>
        <a:p>
          <a:endParaRPr lang="en-GB"/>
        </a:p>
      </dgm:t>
    </dgm:pt>
    <dgm:pt modelId="{FC705F5B-F6DC-4F34-BDEF-325D147AAE90}" type="sibTrans" cxnId="{37107010-4023-4210-818D-0DDD623F9325}">
      <dgm:prSet/>
      <dgm:spPr/>
      <dgm:t>
        <a:bodyPr/>
        <a:lstStyle/>
        <a:p>
          <a:endParaRPr lang="en-GB"/>
        </a:p>
      </dgm:t>
    </dgm:pt>
    <dgm:pt modelId="{72C4C7B9-5FB7-4289-B967-AAA4FAB19C3C}">
      <dgm:prSet custScaleX="100852" custRadScaleRad="123300" custRadScaleInc="-12129"/>
      <dgm:spPr/>
      <dgm:t>
        <a:bodyPr/>
        <a:lstStyle/>
        <a:p>
          <a:endParaRPr lang="en-GB" dirty="0"/>
        </a:p>
      </dgm:t>
    </dgm:pt>
    <dgm:pt modelId="{8EB099AC-8A09-4362-9585-018E0568313D}" type="parTrans" cxnId="{352EBAC3-4C8B-43B2-B373-8890395C8975}">
      <dgm:prSet/>
      <dgm:spPr/>
      <dgm:t>
        <a:bodyPr/>
        <a:lstStyle/>
        <a:p>
          <a:endParaRPr lang="en-GB"/>
        </a:p>
      </dgm:t>
    </dgm:pt>
    <dgm:pt modelId="{64C11657-D450-43F1-80C9-58BCAC9041B6}" type="sibTrans" cxnId="{352EBAC3-4C8B-43B2-B373-8890395C8975}">
      <dgm:prSet/>
      <dgm:spPr/>
      <dgm:t>
        <a:bodyPr/>
        <a:lstStyle/>
        <a:p>
          <a:endParaRPr lang="en-GB"/>
        </a:p>
      </dgm:t>
    </dgm:pt>
    <dgm:pt modelId="{5406016B-B660-4884-9AB0-AC0936E98AB5}">
      <dgm:prSet custRadScaleRad="101638" custRadScaleInc="-968"/>
      <dgm:spPr/>
      <dgm:t>
        <a:bodyPr/>
        <a:lstStyle/>
        <a:p>
          <a:endParaRPr lang="en-GB"/>
        </a:p>
      </dgm:t>
    </dgm:pt>
    <dgm:pt modelId="{C3B5AD62-53F0-43EB-A7F7-67C2564B1A51}" type="parTrans" cxnId="{FB43AC4B-F094-4E09-A782-04DE25ABB4E5}">
      <dgm:prSet/>
      <dgm:spPr/>
      <dgm:t>
        <a:bodyPr/>
        <a:lstStyle/>
        <a:p>
          <a:endParaRPr lang="en-GB"/>
        </a:p>
      </dgm:t>
    </dgm:pt>
    <dgm:pt modelId="{E465EFA6-228A-446E-A306-6855B28B32A6}" type="sibTrans" cxnId="{FB43AC4B-F094-4E09-A782-04DE25ABB4E5}">
      <dgm:prSet/>
      <dgm:spPr/>
      <dgm:t>
        <a:bodyPr/>
        <a:lstStyle/>
        <a:p>
          <a:endParaRPr lang="en-GB"/>
        </a:p>
      </dgm:t>
    </dgm:pt>
    <dgm:pt modelId="{9783BEAE-6E6F-4658-90F8-979A383DBCDA}" type="pres">
      <dgm:prSet presAssocID="{93E54E63-499E-4885-BCBA-CBB74ADB5FF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0600AC4-3236-4531-AE0F-FF6EDA2A0B10}" type="pres">
      <dgm:prSet presAssocID="{56FFE005-03D5-484A-BA31-EFDAC82C4BD2}" presName="centerShape" presStyleLbl="node0" presStyleIdx="0" presStyleCnt="1" custScaleX="131645" custScaleY="99552" custLinFactNeighborY="-3806"/>
      <dgm:spPr/>
      <dgm:t>
        <a:bodyPr/>
        <a:lstStyle/>
        <a:p>
          <a:endParaRPr lang="en-GB"/>
        </a:p>
      </dgm:t>
    </dgm:pt>
    <dgm:pt modelId="{15A932A6-1B67-4CD9-AA82-300A3A4FB760}" type="pres">
      <dgm:prSet presAssocID="{79283099-4FB7-4185-A0D5-FE2B260CB6E8}" presName="parTrans" presStyleLbl="bgSibTrans2D1" presStyleIdx="0" presStyleCnt="3" custScaleX="116544"/>
      <dgm:spPr/>
      <dgm:t>
        <a:bodyPr/>
        <a:lstStyle/>
        <a:p>
          <a:endParaRPr lang="en-GB"/>
        </a:p>
      </dgm:t>
    </dgm:pt>
    <dgm:pt modelId="{FF3D72BC-3C4C-456B-8F27-F14284D14374}" type="pres">
      <dgm:prSet presAssocID="{0B4E9CB2-D855-4D74-9316-CD7A67674678}" presName="node" presStyleLbl="node1" presStyleIdx="0" presStyleCnt="3" custScaleX="129058" custScaleY="133035" custRadScaleRad="133498" custRadScaleInc="-2335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E4453D-2A85-4A02-B52B-7A100A87DC11}" type="pres">
      <dgm:prSet presAssocID="{7086C856-05A1-4E43-8022-BEDE299F21E3}" presName="parTrans" presStyleLbl="bgSibTrans2D1" presStyleIdx="1" presStyleCnt="3" custScaleX="126518"/>
      <dgm:spPr/>
      <dgm:t>
        <a:bodyPr/>
        <a:lstStyle/>
        <a:p>
          <a:endParaRPr lang="en-GB"/>
        </a:p>
      </dgm:t>
    </dgm:pt>
    <dgm:pt modelId="{1A29421B-4405-4BE9-92FC-936D67168FB1}" type="pres">
      <dgm:prSet presAssocID="{C31319ED-B650-40EE-ADE4-380BA213CEB4}" presName="node" presStyleLbl="node1" presStyleIdx="1" presStyleCnt="3" custScaleX="146189" custScaleY="113609" custRadScaleRad="101638" custRadScaleInc="-9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B25363-4AB3-4BF4-A463-7DF019F961D5}" type="pres">
      <dgm:prSet presAssocID="{7549B6B3-C14A-47F1-870D-3A12AD713305}" presName="parTrans" presStyleLbl="bgSibTrans2D1" presStyleIdx="2" presStyleCnt="3" custScaleX="120979"/>
      <dgm:spPr/>
      <dgm:t>
        <a:bodyPr/>
        <a:lstStyle/>
        <a:p>
          <a:endParaRPr lang="en-GB"/>
        </a:p>
      </dgm:t>
    </dgm:pt>
    <dgm:pt modelId="{0028C170-F221-4AE1-A254-EDDB40A3A6D5}" type="pres">
      <dgm:prSet presAssocID="{E5458B54-3AA6-4CE3-ADD9-CF1AB94D3A97}" presName="node" presStyleLbl="node1" presStyleIdx="2" presStyleCnt="3" custScaleX="98587" custScaleY="87138" custRadScaleRad="138045" custRadScaleInc="269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5C46FA2-B248-6C4F-B9F6-DABD44642200}" type="presOf" srcId="{7086C856-05A1-4E43-8022-BEDE299F21E3}" destId="{38E4453D-2A85-4A02-B52B-7A100A87DC11}" srcOrd="0" destOrd="0" presId="urn:microsoft.com/office/officeart/2005/8/layout/radial4"/>
    <dgm:cxn modelId="{21DB7A4C-5734-504A-9EF6-419D74B86AA7}" type="presOf" srcId="{0B4E9CB2-D855-4D74-9316-CD7A67674678}" destId="{FF3D72BC-3C4C-456B-8F27-F14284D14374}" srcOrd="0" destOrd="0" presId="urn:microsoft.com/office/officeart/2005/8/layout/radial4"/>
    <dgm:cxn modelId="{83A5C68A-0458-034F-89B9-3EFBAAE6E7E7}" type="presOf" srcId="{56FFE005-03D5-484A-BA31-EFDAC82C4BD2}" destId="{D0600AC4-3236-4531-AE0F-FF6EDA2A0B10}" srcOrd="0" destOrd="0" presId="urn:microsoft.com/office/officeart/2005/8/layout/radial4"/>
    <dgm:cxn modelId="{830A5DF2-C934-4B02-A4BF-E2E5FB63BD12}" srcId="{93E54E63-499E-4885-BCBA-CBB74ADB5FF5}" destId="{56FFE005-03D5-484A-BA31-EFDAC82C4BD2}" srcOrd="0" destOrd="0" parTransId="{E2B9D9CD-446C-4B4C-BA0F-93A9E67A425A}" sibTransId="{78D89E74-8D3C-4317-8AD6-2F7BB8BE64E4}"/>
    <dgm:cxn modelId="{D6174077-0BB0-A644-A232-684E9B219698}" type="presOf" srcId="{C31319ED-B650-40EE-ADE4-380BA213CEB4}" destId="{1A29421B-4405-4BE9-92FC-936D67168FB1}" srcOrd="0" destOrd="0" presId="urn:microsoft.com/office/officeart/2005/8/layout/radial4"/>
    <dgm:cxn modelId="{DDCDE810-204A-42A3-8C4E-2E85EC0BD230}" srcId="{56FFE005-03D5-484A-BA31-EFDAC82C4BD2}" destId="{0B4E9CB2-D855-4D74-9316-CD7A67674678}" srcOrd="0" destOrd="0" parTransId="{79283099-4FB7-4185-A0D5-FE2B260CB6E8}" sibTransId="{7799990A-F475-4FBF-97C4-DF7D431138B6}"/>
    <dgm:cxn modelId="{A9421CCD-9285-4C43-A9D0-008E7CEE444F}" type="presOf" srcId="{E5458B54-3AA6-4CE3-ADD9-CF1AB94D3A97}" destId="{0028C170-F221-4AE1-A254-EDDB40A3A6D5}" srcOrd="0" destOrd="0" presId="urn:microsoft.com/office/officeart/2005/8/layout/radial4"/>
    <dgm:cxn modelId="{54D38BC8-3990-624F-BF1B-C1DCD429032D}" type="presOf" srcId="{93E54E63-499E-4885-BCBA-CBB74ADB5FF5}" destId="{9783BEAE-6E6F-4658-90F8-979A383DBCDA}" srcOrd="0" destOrd="0" presId="urn:microsoft.com/office/officeart/2005/8/layout/radial4"/>
    <dgm:cxn modelId="{7E932A28-B91C-3947-8F4F-DB972BB9FFE0}" type="presOf" srcId="{7549B6B3-C14A-47F1-870D-3A12AD713305}" destId="{5DB25363-4AB3-4BF4-A463-7DF019F961D5}" srcOrd="0" destOrd="0" presId="urn:microsoft.com/office/officeart/2005/8/layout/radial4"/>
    <dgm:cxn modelId="{FB43AC4B-F094-4E09-A782-04DE25ABB4E5}" srcId="{93E54E63-499E-4885-BCBA-CBB74ADB5FF5}" destId="{5406016B-B660-4884-9AB0-AC0936E98AB5}" srcOrd="1" destOrd="0" parTransId="{C3B5AD62-53F0-43EB-A7F7-67C2564B1A51}" sibTransId="{E465EFA6-228A-446E-A306-6855B28B32A6}"/>
    <dgm:cxn modelId="{415E9586-E489-4B4C-B58E-7491E1FA38D5}" type="presOf" srcId="{79283099-4FB7-4185-A0D5-FE2B260CB6E8}" destId="{15A932A6-1B67-4CD9-AA82-300A3A4FB760}" srcOrd="0" destOrd="0" presId="urn:microsoft.com/office/officeart/2005/8/layout/radial4"/>
    <dgm:cxn modelId="{352EBAC3-4C8B-43B2-B373-8890395C8975}" srcId="{93E54E63-499E-4885-BCBA-CBB74ADB5FF5}" destId="{72C4C7B9-5FB7-4289-B967-AAA4FAB19C3C}" srcOrd="2" destOrd="0" parTransId="{8EB099AC-8A09-4362-9585-018E0568313D}" sibTransId="{64C11657-D450-43F1-80C9-58BCAC9041B6}"/>
    <dgm:cxn modelId="{8185FA29-7272-4287-89F0-4065D5880F69}" srcId="{56FFE005-03D5-484A-BA31-EFDAC82C4BD2}" destId="{C31319ED-B650-40EE-ADE4-380BA213CEB4}" srcOrd="1" destOrd="0" parTransId="{7086C856-05A1-4E43-8022-BEDE299F21E3}" sibTransId="{DD51DC8C-4B76-4174-9B05-C6329453FD4D}"/>
    <dgm:cxn modelId="{37107010-4023-4210-818D-0DDD623F9325}" srcId="{56FFE005-03D5-484A-BA31-EFDAC82C4BD2}" destId="{E5458B54-3AA6-4CE3-ADD9-CF1AB94D3A97}" srcOrd="2" destOrd="0" parTransId="{7549B6B3-C14A-47F1-870D-3A12AD713305}" sibTransId="{FC705F5B-F6DC-4F34-BDEF-325D147AAE90}"/>
    <dgm:cxn modelId="{E6F3E772-B310-A746-8E12-E584C87F3CE2}" type="presParOf" srcId="{9783BEAE-6E6F-4658-90F8-979A383DBCDA}" destId="{D0600AC4-3236-4531-AE0F-FF6EDA2A0B10}" srcOrd="0" destOrd="0" presId="urn:microsoft.com/office/officeart/2005/8/layout/radial4"/>
    <dgm:cxn modelId="{06D3DF97-D823-4146-B937-555F2A5AFCB1}" type="presParOf" srcId="{9783BEAE-6E6F-4658-90F8-979A383DBCDA}" destId="{15A932A6-1B67-4CD9-AA82-300A3A4FB760}" srcOrd="1" destOrd="0" presId="urn:microsoft.com/office/officeart/2005/8/layout/radial4"/>
    <dgm:cxn modelId="{5DDD9BF4-FABA-8E49-A8A6-0F98342B737E}" type="presParOf" srcId="{9783BEAE-6E6F-4658-90F8-979A383DBCDA}" destId="{FF3D72BC-3C4C-456B-8F27-F14284D14374}" srcOrd="2" destOrd="0" presId="urn:microsoft.com/office/officeart/2005/8/layout/radial4"/>
    <dgm:cxn modelId="{1352AF1E-68EF-834B-BC78-10128BCFB62F}" type="presParOf" srcId="{9783BEAE-6E6F-4658-90F8-979A383DBCDA}" destId="{38E4453D-2A85-4A02-B52B-7A100A87DC11}" srcOrd="3" destOrd="0" presId="urn:microsoft.com/office/officeart/2005/8/layout/radial4"/>
    <dgm:cxn modelId="{3DA54DC5-81D5-964A-AE26-A40300D3195E}" type="presParOf" srcId="{9783BEAE-6E6F-4658-90F8-979A383DBCDA}" destId="{1A29421B-4405-4BE9-92FC-936D67168FB1}" srcOrd="4" destOrd="0" presId="urn:microsoft.com/office/officeart/2005/8/layout/radial4"/>
    <dgm:cxn modelId="{161E072B-C492-F74B-A361-71D464DE1AA9}" type="presParOf" srcId="{9783BEAE-6E6F-4658-90F8-979A383DBCDA}" destId="{5DB25363-4AB3-4BF4-A463-7DF019F961D5}" srcOrd="5" destOrd="0" presId="urn:microsoft.com/office/officeart/2005/8/layout/radial4"/>
    <dgm:cxn modelId="{F30C85AE-7877-154E-869F-22849F6B27BE}" type="presParOf" srcId="{9783BEAE-6E6F-4658-90F8-979A383DBCDA}" destId="{0028C170-F221-4AE1-A254-EDDB40A3A6D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FF7318-572A-4539-B803-F8AFAD57AE88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538BA5-CCAB-4A77-834C-9B536980D797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Country-demand driven and country led</a:t>
          </a:r>
          <a:endParaRPr lang="en-GB" dirty="0">
            <a:solidFill>
              <a:schemeClr val="tx1"/>
            </a:solidFill>
          </a:endParaRPr>
        </a:p>
      </dgm:t>
    </dgm:pt>
    <dgm:pt modelId="{6FD39C33-EAAF-42F4-872B-625D0A79C5B7}" type="parTrans" cxnId="{87A888FB-5075-47F4-947B-74FBCE377369}">
      <dgm:prSet/>
      <dgm:spPr/>
      <dgm:t>
        <a:bodyPr/>
        <a:lstStyle/>
        <a:p>
          <a:endParaRPr lang="en-GB"/>
        </a:p>
      </dgm:t>
    </dgm:pt>
    <dgm:pt modelId="{6C162503-5667-4A7C-A721-536C7345C1C1}" type="sibTrans" cxnId="{87A888FB-5075-47F4-947B-74FBCE377369}">
      <dgm:prSet/>
      <dgm:spPr/>
      <dgm:t>
        <a:bodyPr/>
        <a:lstStyle/>
        <a:p>
          <a:endParaRPr lang="en-GB"/>
        </a:p>
      </dgm:t>
    </dgm:pt>
    <dgm:pt modelId="{67DEC626-3D70-465C-9491-B1DD12B7A318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Build on existing in-country processes</a:t>
          </a:r>
          <a:endParaRPr lang="en-GB" dirty="0">
            <a:solidFill>
              <a:schemeClr val="tx1"/>
            </a:solidFill>
          </a:endParaRPr>
        </a:p>
      </dgm:t>
    </dgm:pt>
    <dgm:pt modelId="{73CBA180-1D42-4280-9A45-DB2A55571556}" type="parTrans" cxnId="{EC6474B8-1472-4BA6-8486-914B2945D452}">
      <dgm:prSet/>
      <dgm:spPr/>
      <dgm:t>
        <a:bodyPr/>
        <a:lstStyle/>
        <a:p>
          <a:endParaRPr lang="en-GB"/>
        </a:p>
      </dgm:t>
    </dgm:pt>
    <dgm:pt modelId="{1368AA42-46DE-4FB1-9275-AD086981C9BD}" type="sibTrans" cxnId="{EC6474B8-1472-4BA6-8486-914B2945D452}">
      <dgm:prSet/>
      <dgm:spPr/>
      <dgm:t>
        <a:bodyPr/>
        <a:lstStyle/>
        <a:p>
          <a:endParaRPr lang="en-GB"/>
        </a:p>
      </dgm:t>
    </dgm:pt>
    <dgm:pt modelId="{8FE421FB-77E8-41E8-9502-04C035BC9CF6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Strong  independent element in assessment team</a:t>
          </a:r>
          <a:r>
            <a:rPr lang="en-US" dirty="0" smtClean="0"/>
            <a:t> </a:t>
          </a:r>
          <a:endParaRPr lang="en-GB" dirty="0"/>
        </a:p>
      </dgm:t>
    </dgm:pt>
    <dgm:pt modelId="{19A1C022-BF15-4F2C-BB7E-E8FB9DDDB733}" type="parTrans" cxnId="{15DB54DA-E4D7-4685-8B61-F754A062486F}">
      <dgm:prSet/>
      <dgm:spPr/>
      <dgm:t>
        <a:bodyPr/>
        <a:lstStyle/>
        <a:p>
          <a:endParaRPr lang="en-GB"/>
        </a:p>
      </dgm:t>
    </dgm:pt>
    <dgm:pt modelId="{4529A84C-4678-416F-A9E5-3D3773066723}" type="sibTrans" cxnId="{15DB54DA-E4D7-4685-8B61-F754A062486F}">
      <dgm:prSet/>
      <dgm:spPr/>
      <dgm:t>
        <a:bodyPr/>
        <a:lstStyle/>
        <a:p>
          <a:endParaRPr lang="en-GB"/>
        </a:p>
      </dgm:t>
    </dgm:pt>
    <dgm:pt modelId="{B34A4817-0C31-4CF4-B175-AC089D1FABD9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Inclusive: civil society and other stakeholders </a:t>
          </a:r>
          <a:endParaRPr lang="en-GB" dirty="0">
            <a:solidFill>
              <a:schemeClr val="tx1"/>
            </a:solidFill>
          </a:endParaRPr>
        </a:p>
      </dgm:t>
    </dgm:pt>
    <dgm:pt modelId="{90F60443-1045-42C1-A15E-09BB9030CE6B}" type="parTrans" cxnId="{84308502-86BF-4BC0-89F7-F23B1D8F1824}">
      <dgm:prSet/>
      <dgm:spPr/>
      <dgm:t>
        <a:bodyPr/>
        <a:lstStyle/>
        <a:p>
          <a:endParaRPr lang="en-GB"/>
        </a:p>
      </dgm:t>
    </dgm:pt>
    <dgm:pt modelId="{DC948681-9E92-4BF4-9A7F-70C03D136375}" type="sibTrans" cxnId="{84308502-86BF-4BC0-89F7-F23B1D8F1824}">
      <dgm:prSet/>
      <dgm:spPr/>
      <dgm:t>
        <a:bodyPr/>
        <a:lstStyle/>
        <a:p>
          <a:endParaRPr lang="en-GB"/>
        </a:p>
      </dgm:t>
    </dgm:pt>
    <dgm:pt modelId="{2876FF69-7898-4ADE-921B-2AD98FDAD2D8}" type="pres">
      <dgm:prSet presAssocID="{1FFF7318-572A-4539-B803-F8AFAD57AE8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5183F9A-AA3E-41E2-9AE9-76E42521C9DE}" type="pres">
      <dgm:prSet presAssocID="{AF538BA5-CCAB-4A77-834C-9B536980D797}" presName="node" presStyleLbl="node1" presStyleIdx="0" presStyleCnt="4" custLinFactNeighborX="1316" custLinFactNeighborY="32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7823F3-C7D9-4684-81CD-5E0E017EF702}" type="pres">
      <dgm:prSet presAssocID="{6C162503-5667-4A7C-A721-536C7345C1C1}" presName="sibTrans" presStyleCnt="0"/>
      <dgm:spPr/>
    </dgm:pt>
    <dgm:pt modelId="{E238A0AB-0EBB-48D4-B359-8A9A2C213404}" type="pres">
      <dgm:prSet presAssocID="{67DEC626-3D70-465C-9491-B1DD12B7A31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82F19A-B26F-4236-BA77-F3267D623B85}" type="pres">
      <dgm:prSet presAssocID="{1368AA42-46DE-4FB1-9275-AD086981C9BD}" presName="sibTrans" presStyleCnt="0"/>
      <dgm:spPr/>
    </dgm:pt>
    <dgm:pt modelId="{92104D31-3DC9-4AD3-8B54-50199B22224E}" type="pres">
      <dgm:prSet presAssocID="{8FE421FB-77E8-41E8-9502-04C035BC9CF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D958AA-E2E1-428C-A60F-A738F0109830}" type="pres">
      <dgm:prSet presAssocID="{4529A84C-4678-416F-A9E5-3D3773066723}" presName="sibTrans" presStyleCnt="0"/>
      <dgm:spPr/>
    </dgm:pt>
    <dgm:pt modelId="{41F4A82E-FF8A-4A7A-8AB0-60CCA34C13FF}" type="pres">
      <dgm:prSet presAssocID="{B34A4817-0C31-4CF4-B175-AC089D1FABD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19EA215-76F7-9742-B799-B7B69FFCC250}" type="presOf" srcId="{67DEC626-3D70-465C-9491-B1DD12B7A318}" destId="{E238A0AB-0EBB-48D4-B359-8A9A2C213404}" srcOrd="0" destOrd="0" presId="urn:microsoft.com/office/officeart/2005/8/layout/default#1"/>
    <dgm:cxn modelId="{87A888FB-5075-47F4-947B-74FBCE377369}" srcId="{1FFF7318-572A-4539-B803-F8AFAD57AE88}" destId="{AF538BA5-CCAB-4A77-834C-9B536980D797}" srcOrd="0" destOrd="0" parTransId="{6FD39C33-EAAF-42F4-872B-625D0A79C5B7}" sibTransId="{6C162503-5667-4A7C-A721-536C7345C1C1}"/>
    <dgm:cxn modelId="{CA1A0374-476A-3446-A354-D8F990A220B7}" type="presOf" srcId="{8FE421FB-77E8-41E8-9502-04C035BC9CF6}" destId="{92104D31-3DC9-4AD3-8B54-50199B22224E}" srcOrd="0" destOrd="0" presId="urn:microsoft.com/office/officeart/2005/8/layout/default#1"/>
    <dgm:cxn modelId="{15DB54DA-E4D7-4685-8B61-F754A062486F}" srcId="{1FFF7318-572A-4539-B803-F8AFAD57AE88}" destId="{8FE421FB-77E8-41E8-9502-04C035BC9CF6}" srcOrd="2" destOrd="0" parTransId="{19A1C022-BF15-4F2C-BB7E-E8FB9DDDB733}" sibTransId="{4529A84C-4678-416F-A9E5-3D3773066723}"/>
    <dgm:cxn modelId="{EC6474B8-1472-4BA6-8486-914B2945D452}" srcId="{1FFF7318-572A-4539-B803-F8AFAD57AE88}" destId="{67DEC626-3D70-465C-9491-B1DD12B7A318}" srcOrd="1" destOrd="0" parTransId="{73CBA180-1D42-4280-9A45-DB2A55571556}" sibTransId="{1368AA42-46DE-4FB1-9275-AD086981C9BD}"/>
    <dgm:cxn modelId="{84308502-86BF-4BC0-89F7-F23B1D8F1824}" srcId="{1FFF7318-572A-4539-B803-F8AFAD57AE88}" destId="{B34A4817-0C31-4CF4-B175-AC089D1FABD9}" srcOrd="3" destOrd="0" parTransId="{90F60443-1045-42C1-A15E-09BB9030CE6B}" sibTransId="{DC948681-9E92-4BF4-9A7F-70C03D136375}"/>
    <dgm:cxn modelId="{910386EB-2E6D-6E42-BA24-4CAA0E6FA9AA}" type="presOf" srcId="{B34A4817-0C31-4CF4-B175-AC089D1FABD9}" destId="{41F4A82E-FF8A-4A7A-8AB0-60CCA34C13FF}" srcOrd="0" destOrd="0" presId="urn:microsoft.com/office/officeart/2005/8/layout/default#1"/>
    <dgm:cxn modelId="{20F90E45-8002-EC45-B13E-773886C5042C}" type="presOf" srcId="{AF538BA5-CCAB-4A77-834C-9B536980D797}" destId="{C5183F9A-AA3E-41E2-9AE9-76E42521C9DE}" srcOrd="0" destOrd="0" presId="urn:microsoft.com/office/officeart/2005/8/layout/default#1"/>
    <dgm:cxn modelId="{1929C7BE-5BC4-B440-B205-35DF84665BCA}" type="presOf" srcId="{1FFF7318-572A-4539-B803-F8AFAD57AE88}" destId="{2876FF69-7898-4ADE-921B-2AD98FDAD2D8}" srcOrd="0" destOrd="0" presId="urn:microsoft.com/office/officeart/2005/8/layout/default#1"/>
    <dgm:cxn modelId="{22B085F0-B544-CA4F-BBBF-B78708A8DB8E}" type="presParOf" srcId="{2876FF69-7898-4ADE-921B-2AD98FDAD2D8}" destId="{C5183F9A-AA3E-41E2-9AE9-76E42521C9DE}" srcOrd="0" destOrd="0" presId="urn:microsoft.com/office/officeart/2005/8/layout/default#1"/>
    <dgm:cxn modelId="{F52E5834-23AD-3342-A2B8-F031945715A8}" type="presParOf" srcId="{2876FF69-7898-4ADE-921B-2AD98FDAD2D8}" destId="{D37823F3-C7D9-4684-81CD-5E0E017EF702}" srcOrd="1" destOrd="0" presId="urn:microsoft.com/office/officeart/2005/8/layout/default#1"/>
    <dgm:cxn modelId="{4EA7329A-795F-9748-846E-C8BFA25E7EF1}" type="presParOf" srcId="{2876FF69-7898-4ADE-921B-2AD98FDAD2D8}" destId="{E238A0AB-0EBB-48D4-B359-8A9A2C213404}" srcOrd="2" destOrd="0" presId="urn:microsoft.com/office/officeart/2005/8/layout/default#1"/>
    <dgm:cxn modelId="{99FB88B4-AB79-A34E-A6C2-0FBFE3516CB2}" type="presParOf" srcId="{2876FF69-7898-4ADE-921B-2AD98FDAD2D8}" destId="{5782F19A-B26F-4236-BA77-F3267D623B85}" srcOrd="3" destOrd="0" presId="urn:microsoft.com/office/officeart/2005/8/layout/default#1"/>
    <dgm:cxn modelId="{209CF7AD-57E5-6141-88E9-1159615E760C}" type="presParOf" srcId="{2876FF69-7898-4ADE-921B-2AD98FDAD2D8}" destId="{92104D31-3DC9-4AD3-8B54-50199B22224E}" srcOrd="4" destOrd="0" presId="urn:microsoft.com/office/officeart/2005/8/layout/default#1"/>
    <dgm:cxn modelId="{7F9C0643-1E45-0549-B767-B095D0F7BAB8}" type="presParOf" srcId="{2876FF69-7898-4ADE-921B-2AD98FDAD2D8}" destId="{09D958AA-E2E1-428C-A60F-A738F0109830}" srcOrd="5" destOrd="0" presId="urn:microsoft.com/office/officeart/2005/8/layout/default#1"/>
    <dgm:cxn modelId="{634132E0-A846-634D-AC18-DB1E63351755}" type="presParOf" srcId="{2876FF69-7898-4ADE-921B-2AD98FDAD2D8}" destId="{41F4A82E-FF8A-4A7A-8AB0-60CCA34C13FF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9DB1E2-6893-4636-A0AB-F9339E0172EC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AU"/>
        </a:p>
      </dgm:t>
    </dgm:pt>
    <dgm:pt modelId="{7533E5A3-AB34-464A-A10D-EBD764476EA5}">
      <dgm:prSet/>
      <dgm:spPr/>
      <dgm:t>
        <a:bodyPr/>
        <a:lstStyle/>
        <a:p>
          <a:r>
            <a:rPr lang="en-GB" dirty="0" smtClean="0"/>
            <a:t>Improve strategy</a:t>
          </a:r>
          <a:endParaRPr lang="en-AU" dirty="0"/>
        </a:p>
      </dgm:t>
    </dgm:pt>
    <dgm:pt modelId="{1BFCCC03-6562-43B8-9D6F-C481C6D7223A}" type="parTrans" cxnId="{6A029DD1-E0EB-4662-8546-177ECC1827C2}">
      <dgm:prSet/>
      <dgm:spPr/>
      <dgm:t>
        <a:bodyPr/>
        <a:lstStyle/>
        <a:p>
          <a:endParaRPr lang="en-AU"/>
        </a:p>
      </dgm:t>
    </dgm:pt>
    <dgm:pt modelId="{D5BFFCC0-A0BB-487F-A41D-4D49EF7E4DD0}" type="sibTrans" cxnId="{6A029DD1-E0EB-4662-8546-177ECC1827C2}">
      <dgm:prSet/>
      <dgm:spPr/>
      <dgm:t>
        <a:bodyPr/>
        <a:lstStyle/>
        <a:p>
          <a:endParaRPr lang="en-AU"/>
        </a:p>
      </dgm:t>
    </dgm:pt>
    <dgm:pt modelId="{A885481F-95B0-44DA-B552-A4A835599A7E}">
      <dgm:prSet phldrT="[Text]" custT="1"/>
      <dgm:spPr/>
      <dgm:t>
        <a:bodyPr/>
        <a:lstStyle/>
        <a:p>
          <a:r>
            <a:rPr lang="en-GB" sz="1700" b="1" dirty="0" smtClean="0"/>
            <a:t>Used to revise strategy </a:t>
          </a:r>
          <a:r>
            <a:rPr lang="en-GB" sz="2000" b="1" dirty="0" smtClean="0">
              <a:solidFill>
                <a:schemeClr val="tx1"/>
              </a:solidFill>
            </a:rPr>
            <a:t>(in all countries</a:t>
          </a:r>
          <a:r>
            <a:rPr lang="en-GB" sz="2000" dirty="0" smtClean="0">
              <a:solidFill>
                <a:schemeClr val="tx1"/>
              </a:solidFill>
            </a:rPr>
            <a:t>)</a:t>
          </a:r>
          <a:endParaRPr lang="en-AU" sz="2000" dirty="0">
            <a:solidFill>
              <a:schemeClr val="tx1"/>
            </a:solidFill>
          </a:endParaRPr>
        </a:p>
      </dgm:t>
    </dgm:pt>
    <dgm:pt modelId="{D7655A1B-E9D1-447C-9578-B36F5CA780F8}" type="parTrans" cxnId="{7F990BC3-9265-4056-B193-ECC8C41CC995}">
      <dgm:prSet/>
      <dgm:spPr/>
      <dgm:t>
        <a:bodyPr/>
        <a:lstStyle/>
        <a:p>
          <a:endParaRPr lang="en-AU"/>
        </a:p>
      </dgm:t>
    </dgm:pt>
    <dgm:pt modelId="{CBDCE2BD-86A9-436F-80A7-DFDE62B9EA5D}" type="sibTrans" cxnId="{7F990BC3-9265-4056-B193-ECC8C41CC995}">
      <dgm:prSet/>
      <dgm:spPr/>
      <dgm:t>
        <a:bodyPr/>
        <a:lstStyle/>
        <a:p>
          <a:endParaRPr lang="en-AU"/>
        </a:p>
      </dgm:t>
    </dgm:pt>
    <dgm:pt modelId="{38265B25-D961-4791-B5D4-76C343EF8DFB}">
      <dgm:prSet phldrT="[Text]" custT="1"/>
      <dgm:spPr/>
      <dgm:t>
        <a:bodyPr/>
        <a:lstStyle/>
        <a:p>
          <a:r>
            <a:rPr lang="en-GB" sz="2000" dirty="0" smtClean="0">
              <a:solidFill>
                <a:schemeClr val="tx1"/>
              </a:solidFill>
            </a:rPr>
            <a:t>Stakeholders feel  involved</a:t>
          </a:r>
          <a:endParaRPr lang="en-AU" sz="2000" dirty="0">
            <a:solidFill>
              <a:schemeClr val="tx1"/>
            </a:solidFill>
          </a:endParaRPr>
        </a:p>
      </dgm:t>
    </dgm:pt>
    <dgm:pt modelId="{B017DF56-9944-49EA-BECC-85FBAEF086A9}" type="parTrans" cxnId="{2DD613F1-838A-44F3-8BDF-72B11F9FA093}">
      <dgm:prSet/>
      <dgm:spPr/>
      <dgm:t>
        <a:bodyPr/>
        <a:lstStyle/>
        <a:p>
          <a:endParaRPr lang="en-AU"/>
        </a:p>
      </dgm:t>
    </dgm:pt>
    <dgm:pt modelId="{82D6FCA8-2509-4DEE-893B-E377723E0024}" type="sibTrans" cxnId="{2DD613F1-838A-44F3-8BDF-72B11F9FA093}">
      <dgm:prSet/>
      <dgm:spPr/>
      <dgm:t>
        <a:bodyPr/>
        <a:lstStyle/>
        <a:p>
          <a:endParaRPr lang="en-AU"/>
        </a:p>
      </dgm:t>
    </dgm:pt>
    <dgm:pt modelId="{AEC47EBE-6EFE-41EA-A151-A94A55A6B793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Convince funders</a:t>
          </a:r>
          <a:endParaRPr lang="en-AU" dirty="0" smtClean="0"/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dirty="0"/>
        </a:p>
      </dgm:t>
    </dgm:pt>
    <dgm:pt modelId="{956F3BD3-B1EB-4A1F-B648-403887F893FC}" type="parTrans" cxnId="{DC50E17B-FB2F-406E-A85E-AA74E8180850}">
      <dgm:prSet/>
      <dgm:spPr/>
      <dgm:t>
        <a:bodyPr/>
        <a:lstStyle/>
        <a:p>
          <a:endParaRPr lang="en-AU"/>
        </a:p>
      </dgm:t>
    </dgm:pt>
    <dgm:pt modelId="{5E1ECF70-FCB8-4449-815E-3FBACCF54EF5}" type="sibTrans" cxnId="{DC50E17B-FB2F-406E-A85E-AA74E8180850}">
      <dgm:prSet/>
      <dgm:spPr/>
      <dgm:t>
        <a:bodyPr/>
        <a:lstStyle/>
        <a:p>
          <a:endParaRPr lang="en-AU"/>
        </a:p>
      </dgm:t>
    </dgm:pt>
    <dgm:pt modelId="{79971ED3-B3EE-4E87-989B-F32E368050CE}">
      <dgm:prSet phldrT="[Text]"/>
      <dgm:spPr/>
      <dgm:t>
        <a:bodyPr/>
        <a:lstStyle/>
        <a:p>
          <a:r>
            <a:rPr lang="en-GB" sz="1700" dirty="0" smtClean="0"/>
            <a:t>JANS has transaction costs</a:t>
          </a:r>
          <a:endParaRPr lang="en-AU" sz="1700" dirty="0"/>
        </a:p>
      </dgm:t>
    </dgm:pt>
    <dgm:pt modelId="{B0A6B7A2-53C3-4726-8D3C-A20C4C6A3821}" type="parTrans" cxnId="{0C1BE2DE-F5EA-42EF-8206-91A1EAA317ED}">
      <dgm:prSet/>
      <dgm:spPr/>
      <dgm:t>
        <a:bodyPr/>
        <a:lstStyle/>
        <a:p>
          <a:endParaRPr lang="en-AU"/>
        </a:p>
      </dgm:t>
    </dgm:pt>
    <dgm:pt modelId="{26C545B7-0ABE-484A-9D79-1DE2CD277940}" type="sibTrans" cxnId="{0C1BE2DE-F5EA-42EF-8206-91A1EAA317ED}">
      <dgm:prSet/>
      <dgm:spPr/>
      <dgm:t>
        <a:bodyPr/>
        <a:lstStyle/>
        <a:p>
          <a:endParaRPr lang="en-AU"/>
        </a:p>
      </dgm:t>
    </dgm:pt>
    <dgm:pt modelId="{278C9AE5-F5D2-46B4-816D-882654F753B5}">
      <dgm:prSet phldrT="[Text]"/>
      <dgm:spPr/>
      <dgm:t>
        <a:bodyPr/>
        <a:lstStyle/>
        <a:p>
          <a:r>
            <a:rPr lang="en-GB" sz="1700" dirty="0" smtClean="0"/>
            <a:t>But may reduce other assessments</a:t>
          </a:r>
          <a:endParaRPr lang="en-AU" sz="1700" dirty="0"/>
        </a:p>
      </dgm:t>
    </dgm:pt>
    <dgm:pt modelId="{FD213FE6-9737-4F87-880E-1BF5AEE99813}" type="parTrans" cxnId="{D2DC8076-C4E5-4473-AFF1-F221A4B0AC47}">
      <dgm:prSet/>
      <dgm:spPr/>
      <dgm:t>
        <a:bodyPr/>
        <a:lstStyle/>
        <a:p>
          <a:endParaRPr lang="en-AU"/>
        </a:p>
      </dgm:t>
    </dgm:pt>
    <dgm:pt modelId="{3F23BFEC-6C8E-4024-993D-E21083BCE489}" type="sibTrans" cxnId="{D2DC8076-C4E5-4473-AFF1-F221A4B0AC47}">
      <dgm:prSet/>
      <dgm:spPr/>
      <dgm:t>
        <a:bodyPr/>
        <a:lstStyle/>
        <a:p>
          <a:endParaRPr lang="en-AU"/>
        </a:p>
      </dgm:t>
    </dgm:pt>
    <dgm:pt modelId="{10DCC254-6EDD-4B8F-B117-4FB47252F74E}">
      <dgm:prSet phldrT="[Text]"/>
      <dgm:spPr/>
      <dgm:t>
        <a:bodyPr/>
        <a:lstStyle/>
        <a:p>
          <a:r>
            <a:rPr lang="en-GB" dirty="0" smtClean="0"/>
            <a:t>Reduce transaction costs</a:t>
          </a:r>
          <a:endParaRPr lang="en-AU" dirty="0"/>
        </a:p>
      </dgm:t>
    </dgm:pt>
    <dgm:pt modelId="{23CC2680-AB37-4E99-8ADD-18CDDCB7B904}" type="parTrans" cxnId="{E43767AA-D5D7-44FC-B600-FA210ED026AD}">
      <dgm:prSet/>
      <dgm:spPr/>
      <dgm:t>
        <a:bodyPr/>
        <a:lstStyle/>
        <a:p>
          <a:endParaRPr lang="en-AU"/>
        </a:p>
      </dgm:t>
    </dgm:pt>
    <dgm:pt modelId="{799906C9-501F-42CF-985A-9CA7A6446878}" type="sibTrans" cxnId="{E43767AA-D5D7-44FC-B600-FA210ED026AD}">
      <dgm:prSet/>
      <dgm:spPr/>
      <dgm:t>
        <a:bodyPr/>
        <a:lstStyle/>
        <a:p>
          <a:endParaRPr lang="en-AU"/>
        </a:p>
      </dgm:t>
    </dgm:pt>
    <dgm:pt modelId="{472DB9AA-54FD-4BED-99AF-18A636FEDF8D}">
      <dgm:prSet/>
      <dgm:spPr/>
      <dgm:t>
        <a:bodyPr/>
        <a:lstStyle/>
        <a:p>
          <a:r>
            <a:rPr lang="en-GB" dirty="0" smtClean="0"/>
            <a:t>Used in funding submissions, e.g. in DFID documents; in GAVI proposals</a:t>
          </a:r>
          <a:endParaRPr lang="en-AU" dirty="0"/>
        </a:p>
      </dgm:t>
    </dgm:pt>
    <dgm:pt modelId="{0DAF67EC-0A3F-4086-B23C-D646832E92B3}" type="parTrans" cxnId="{45E2F714-BF0E-425E-A826-85C9BC21C142}">
      <dgm:prSet/>
      <dgm:spPr/>
      <dgm:t>
        <a:bodyPr/>
        <a:lstStyle/>
        <a:p>
          <a:endParaRPr lang="en-AU"/>
        </a:p>
      </dgm:t>
    </dgm:pt>
    <dgm:pt modelId="{92A9A181-3810-4534-90F2-F49BCDA3AC7B}" type="sibTrans" cxnId="{45E2F714-BF0E-425E-A826-85C9BC21C142}">
      <dgm:prSet/>
      <dgm:spPr/>
      <dgm:t>
        <a:bodyPr/>
        <a:lstStyle/>
        <a:p>
          <a:endParaRPr lang="en-AU"/>
        </a:p>
      </dgm:t>
    </dgm:pt>
    <dgm:pt modelId="{4F329336-13DF-4CA5-954E-3CA19C8758DF}">
      <dgm:prSet/>
      <dgm:spPr/>
      <dgm:t>
        <a:bodyPr/>
        <a:lstStyle/>
        <a:p>
          <a:r>
            <a:rPr lang="en-GB" dirty="0" smtClean="0">
              <a:solidFill>
                <a:srgbClr val="3366FF"/>
              </a:solidFill>
            </a:rPr>
            <a:t>Limited evidence (yet) of direct impact on domestic or international funding levels</a:t>
          </a:r>
          <a:endParaRPr lang="en-AU" dirty="0">
            <a:solidFill>
              <a:srgbClr val="3366FF"/>
            </a:solidFill>
          </a:endParaRPr>
        </a:p>
      </dgm:t>
    </dgm:pt>
    <dgm:pt modelId="{B332DF89-C97C-4E45-A3C6-307376F689BA}" type="parTrans" cxnId="{ACD73040-6A87-4F6D-967B-E509DF9EF628}">
      <dgm:prSet/>
      <dgm:spPr/>
      <dgm:t>
        <a:bodyPr/>
        <a:lstStyle/>
        <a:p>
          <a:endParaRPr lang="en-AU"/>
        </a:p>
      </dgm:t>
    </dgm:pt>
    <dgm:pt modelId="{8CE58092-6A37-48CA-9F89-9593B022635E}" type="sibTrans" cxnId="{ACD73040-6A87-4F6D-967B-E509DF9EF628}">
      <dgm:prSet/>
      <dgm:spPr/>
      <dgm:t>
        <a:bodyPr/>
        <a:lstStyle/>
        <a:p>
          <a:endParaRPr lang="en-AU"/>
        </a:p>
      </dgm:t>
    </dgm:pt>
    <dgm:pt modelId="{06E6A997-A4D9-4F9E-A3FD-A52811BF4170}">
      <dgm:prSet phldrT="[Text]"/>
      <dgm:spPr/>
      <dgm:t>
        <a:bodyPr/>
        <a:lstStyle/>
        <a:p>
          <a:r>
            <a:rPr lang="en-GB" sz="1700" dirty="0" smtClean="0"/>
            <a:t>May encourage alignment (shared reporting </a:t>
          </a:r>
          <a:r>
            <a:rPr lang="en-GB" sz="1700" dirty="0" err="1" smtClean="0"/>
            <a:t>etc</a:t>
          </a:r>
          <a:r>
            <a:rPr lang="en-GB" sz="1700" dirty="0" smtClean="0"/>
            <a:t>)</a:t>
          </a:r>
          <a:endParaRPr lang="en-AU" sz="1700" dirty="0"/>
        </a:p>
      </dgm:t>
    </dgm:pt>
    <dgm:pt modelId="{ADF5348C-8896-4E6B-83F8-AECEBFFC7E6C}" type="parTrans" cxnId="{0B227303-DA4C-4841-BF9E-DABCF039260B}">
      <dgm:prSet/>
      <dgm:spPr/>
      <dgm:t>
        <a:bodyPr/>
        <a:lstStyle/>
        <a:p>
          <a:endParaRPr lang="en-AU"/>
        </a:p>
      </dgm:t>
    </dgm:pt>
    <dgm:pt modelId="{B730026E-A5DA-4F75-9D90-029534FEA467}" type="sibTrans" cxnId="{0B227303-DA4C-4841-BF9E-DABCF039260B}">
      <dgm:prSet/>
      <dgm:spPr/>
      <dgm:t>
        <a:bodyPr/>
        <a:lstStyle/>
        <a:p>
          <a:endParaRPr lang="en-AU"/>
        </a:p>
      </dgm:t>
    </dgm:pt>
    <dgm:pt modelId="{C0A5C592-38B2-40F2-9D34-2B577F43A191}">
      <dgm:prSet phldrT="[Text]" custT="1"/>
      <dgm:spPr/>
      <dgm:t>
        <a:bodyPr/>
        <a:lstStyle/>
        <a:p>
          <a:r>
            <a:rPr lang="en-AU" sz="2000" dirty="0" smtClean="0">
              <a:solidFill>
                <a:srgbClr val="3366FF"/>
              </a:solidFill>
            </a:rPr>
            <a:t>No evidence yet that it has reduced transaction costs</a:t>
          </a:r>
          <a:endParaRPr lang="en-AU" sz="2000" dirty="0">
            <a:solidFill>
              <a:srgbClr val="3366FF"/>
            </a:solidFill>
          </a:endParaRPr>
        </a:p>
      </dgm:t>
    </dgm:pt>
    <dgm:pt modelId="{FD584301-C303-4480-8602-EB47B917A69C}" type="parTrans" cxnId="{AB013A1A-073B-4CE7-8A82-02791547107F}">
      <dgm:prSet/>
      <dgm:spPr/>
      <dgm:t>
        <a:bodyPr/>
        <a:lstStyle/>
        <a:p>
          <a:endParaRPr lang="en-US"/>
        </a:p>
      </dgm:t>
    </dgm:pt>
    <dgm:pt modelId="{7D62C8BF-80F9-432F-8775-EAC299D3FA3E}" type="sibTrans" cxnId="{AB013A1A-073B-4CE7-8A82-02791547107F}">
      <dgm:prSet/>
      <dgm:spPr/>
      <dgm:t>
        <a:bodyPr/>
        <a:lstStyle/>
        <a:p>
          <a:endParaRPr lang="en-US"/>
        </a:p>
      </dgm:t>
    </dgm:pt>
    <dgm:pt modelId="{64615034-E5B3-7948-A9CB-16A2C969CCB4}">
      <dgm:prSet phldrT="[Text]" custT="1"/>
      <dgm:spPr/>
      <dgm:t>
        <a:bodyPr/>
        <a:lstStyle/>
        <a:p>
          <a:r>
            <a:rPr lang="en-AU" sz="2000" dirty="0" smtClean="0">
              <a:solidFill>
                <a:schemeClr val="tx1"/>
              </a:solidFill>
            </a:rPr>
            <a:t>Strengthened ownership of the strategy by all in-country stakeholders</a:t>
          </a:r>
          <a:endParaRPr lang="en-AU" sz="2000" dirty="0">
            <a:solidFill>
              <a:schemeClr val="tx1"/>
            </a:solidFill>
          </a:endParaRPr>
        </a:p>
      </dgm:t>
    </dgm:pt>
    <dgm:pt modelId="{9691F7FB-7760-964F-A7D4-7CCF4ED2B6AB}" type="parTrans" cxnId="{38BD2E7E-7CD8-D648-897A-9C342D7C0281}">
      <dgm:prSet/>
      <dgm:spPr/>
      <dgm:t>
        <a:bodyPr/>
        <a:lstStyle/>
        <a:p>
          <a:endParaRPr lang="en-US"/>
        </a:p>
      </dgm:t>
    </dgm:pt>
    <dgm:pt modelId="{EF20850D-D297-764B-8B96-D7555BCA3662}" type="sibTrans" cxnId="{38BD2E7E-7CD8-D648-897A-9C342D7C0281}">
      <dgm:prSet/>
      <dgm:spPr/>
      <dgm:t>
        <a:bodyPr/>
        <a:lstStyle/>
        <a:p>
          <a:endParaRPr lang="en-US"/>
        </a:p>
      </dgm:t>
    </dgm:pt>
    <dgm:pt modelId="{BF952E0A-3E8F-46D9-A261-6F4312361DE2}" type="pres">
      <dgm:prSet presAssocID="{229DB1E2-6893-4636-A0AB-F9339E0172E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170958C2-E046-493E-9806-FA2A6F816008}" type="pres">
      <dgm:prSet presAssocID="{7533E5A3-AB34-464A-A10D-EBD764476EA5}" presName="linNode" presStyleCnt="0"/>
      <dgm:spPr/>
    </dgm:pt>
    <dgm:pt modelId="{3C76B240-5A5F-4AEE-BCF2-FE136830D3AD}" type="pres">
      <dgm:prSet presAssocID="{7533E5A3-AB34-464A-A10D-EBD764476EA5}" presName="parentShp" presStyleLbl="node1" presStyleIdx="0" presStyleCnt="3" custScaleX="69376" custLinFactNeighborX="-13748" custLinFactNeighborY="130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076E22E-5488-4015-A63F-4EE9F2C18A91}" type="pres">
      <dgm:prSet presAssocID="{7533E5A3-AB34-464A-A10D-EBD764476EA5}" presName="childShp" presStyleLbl="bgAccFollowNode1" presStyleIdx="0" presStyleCnt="3" custScaleX="11750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5666F97-AC3B-4889-9D82-2E5564B6FB51}" type="pres">
      <dgm:prSet presAssocID="{D5BFFCC0-A0BB-487F-A41D-4D49EF7E4DD0}" presName="spacing" presStyleCnt="0"/>
      <dgm:spPr/>
    </dgm:pt>
    <dgm:pt modelId="{E3D94438-5B16-46D3-B205-A99C2AC0F685}" type="pres">
      <dgm:prSet presAssocID="{AEC47EBE-6EFE-41EA-A151-A94A55A6B793}" presName="linNode" presStyleCnt="0"/>
      <dgm:spPr/>
    </dgm:pt>
    <dgm:pt modelId="{7D866EC7-D1C7-4C52-ADD1-048C18EBD0E7}" type="pres">
      <dgm:prSet presAssocID="{AEC47EBE-6EFE-41EA-A151-A94A55A6B793}" presName="parentShp" presStyleLbl="node1" presStyleIdx="1" presStyleCnt="3" custScaleX="67504" custLinFactNeighborX="-10832" custLinFactNeighborY="-106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054C039-B65F-4A4C-883A-41F9A82EDB39}" type="pres">
      <dgm:prSet presAssocID="{AEC47EBE-6EFE-41EA-A151-A94A55A6B793}" presName="childShp" presStyleLbl="bgAccFollowNode1" presStyleIdx="1" presStyleCnt="3" custScaleX="11414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6984866-0ABC-4DD7-9D48-9A30B43522FA}" type="pres">
      <dgm:prSet presAssocID="{5E1ECF70-FCB8-4449-815E-3FBACCF54EF5}" presName="spacing" presStyleCnt="0"/>
      <dgm:spPr/>
    </dgm:pt>
    <dgm:pt modelId="{E4F92A33-F580-4A0C-9590-D69BA91DD015}" type="pres">
      <dgm:prSet presAssocID="{10DCC254-6EDD-4B8F-B117-4FB47252F74E}" presName="linNode" presStyleCnt="0"/>
      <dgm:spPr/>
    </dgm:pt>
    <dgm:pt modelId="{4A77A44F-183A-4395-B96B-93A5BB8EF6FF}" type="pres">
      <dgm:prSet presAssocID="{10DCC254-6EDD-4B8F-B117-4FB47252F74E}" presName="parentShp" presStyleLbl="node1" presStyleIdx="2" presStyleCnt="3" custScaleX="67504" custLinFactNeighborX="-15207" custLinFactNeighborY="94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1EBFCCA-DA2C-4907-ADFC-DC1E53B9F083}" type="pres">
      <dgm:prSet presAssocID="{10DCC254-6EDD-4B8F-B117-4FB47252F74E}" presName="childShp" presStyleLbl="bgAccFollowNode1" presStyleIdx="2" presStyleCnt="3" custScaleX="11583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6A029DD1-E0EB-4662-8546-177ECC1827C2}" srcId="{229DB1E2-6893-4636-A0AB-F9339E0172EC}" destId="{7533E5A3-AB34-464A-A10D-EBD764476EA5}" srcOrd="0" destOrd="0" parTransId="{1BFCCC03-6562-43B8-9D6F-C481C6D7223A}" sibTransId="{D5BFFCC0-A0BB-487F-A41D-4D49EF7E4DD0}"/>
    <dgm:cxn modelId="{6F13475F-E75B-CD49-8AEC-5F5C4174B085}" type="presOf" srcId="{64615034-E5B3-7948-A9CB-16A2C969CCB4}" destId="{A076E22E-5488-4015-A63F-4EE9F2C18A91}" srcOrd="0" destOrd="2" presId="urn:microsoft.com/office/officeart/2005/8/layout/vList6"/>
    <dgm:cxn modelId="{85137FFF-EB28-0E4A-8584-98B1630F3936}" type="presOf" srcId="{C0A5C592-38B2-40F2-9D34-2B577F43A191}" destId="{71EBFCCA-DA2C-4907-ADFC-DC1E53B9F083}" srcOrd="0" destOrd="3" presId="urn:microsoft.com/office/officeart/2005/8/layout/vList6"/>
    <dgm:cxn modelId="{6928A3EA-E3D9-7A44-8A61-9517532BE8CD}" type="presOf" srcId="{278C9AE5-F5D2-46B4-816D-882654F753B5}" destId="{71EBFCCA-DA2C-4907-ADFC-DC1E53B9F083}" srcOrd="0" destOrd="1" presId="urn:microsoft.com/office/officeart/2005/8/layout/vList6"/>
    <dgm:cxn modelId="{45E2F714-BF0E-425E-A826-85C9BC21C142}" srcId="{AEC47EBE-6EFE-41EA-A151-A94A55A6B793}" destId="{472DB9AA-54FD-4BED-99AF-18A636FEDF8D}" srcOrd="0" destOrd="0" parTransId="{0DAF67EC-0A3F-4086-B23C-D646832E92B3}" sibTransId="{92A9A181-3810-4534-90F2-F49BCDA3AC7B}"/>
    <dgm:cxn modelId="{D2DC8076-C4E5-4473-AFF1-F221A4B0AC47}" srcId="{10DCC254-6EDD-4B8F-B117-4FB47252F74E}" destId="{278C9AE5-F5D2-46B4-816D-882654F753B5}" srcOrd="1" destOrd="0" parTransId="{FD213FE6-9737-4F87-880E-1BF5AEE99813}" sibTransId="{3F23BFEC-6C8E-4024-993D-E21083BCE489}"/>
    <dgm:cxn modelId="{AB013A1A-073B-4CE7-8A82-02791547107F}" srcId="{10DCC254-6EDD-4B8F-B117-4FB47252F74E}" destId="{C0A5C592-38B2-40F2-9D34-2B577F43A191}" srcOrd="3" destOrd="0" parTransId="{FD584301-C303-4480-8602-EB47B917A69C}" sibTransId="{7D62C8BF-80F9-432F-8775-EAC299D3FA3E}"/>
    <dgm:cxn modelId="{C63FDB65-B1BE-1543-B6D7-EC7EBE38174F}" type="presOf" srcId="{7533E5A3-AB34-464A-A10D-EBD764476EA5}" destId="{3C76B240-5A5F-4AEE-BCF2-FE136830D3AD}" srcOrd="0" destOrd="0" presId="urn:microsoft.com/office/officeart/2005/8/layout/vList6"/>
    <dgm:cxn modelId="{820A44C9-1475-DF40-804F-336AEA61AAB6}" type="presOf" srcId="{AEC47EBE-6EFE-41EA-A151-A94A55A6B793}" destId="{7D866EC7-D1C7-4C52-ADD1-048C18EBD0E7}" srcOrd="0" destOrd="0" presId="urn:microsoft.com/office/officeart/2005/8/layout/vList6"/>
    <dgm:cxn modelId="{ACD73040-6A87-4F6D-967B-E509DF9EF628}" srcId="{AEC47EBE-6EFE-41EA-A151-A94A55A6B793}" destId="{4F329336-13DF-4CA5-954E-3CA19C8758DF}" srcOrd="1" destOrd="0" parTransId="{B332DF89-C97C-4E45-A3C6-307376F689BA}" sibTransId="{8CE58092-6A37-48CA-9F89-9593B022635E}"/>
    <dgm:cxn modelId="{2DD613F1-838A-44F3-8BDF-72B11F9FA093}" srcId="{7533E5A3-AB34-464A-A10D-EBD764476EA5}" destId="{38265B25-D961-4791-B5D4-76C343EF8DFB}" srcOrd="1" destOrd="0" parTransId="{B017DF56-9944-49EA-BECC-85FBAEF086A9}" sibTransId="{82D6FCA8-2509-4DEE-893B-E377723E0024}"/>
    <dgm:cxn modelId="{0B8A8446-72DB-044F-8EA4-1FFAB4DA5672}" type="presOf" srcId="{472DB9AA-54FD-4BED-99AF-18A636FEDF8D}" destId="{2054C039-B65F-4A4C-883A-41F9A82EDB39}" srcOrd="0" destOrd="0" presId="urn:microsoft.com/office/officeart/2005/8/layout/vList6"/>
    <dgm:cxn modelId="{7797357A-30BD-904E-8AFE-865B17FC79C3}" type="presOf" srcId="{06E6A997-A4D9-4F9E-A3FD-A52811BF4170}" destId="{71EBFCCA-DA2C-4907-ADFC-DC1E53B9F083}" srcOrd="0" destOrd="2" presId="urn:microsoft.com/office/officeart/2005/8/layout/vList6"/>
    <dgm:cxn modelId="{E2942FD0-D7ED-0B44-8D2E-924233F553E3}" type="presOf" srcId="{A885481F-95B0-44DA-B552-A4A835599A7E}" destId="{A076E22E-5488-4015-A63F-4EE9F2C18A91}" srcOrd="0" destOrd="0" presId="urn:microsoft.com/office/officeart/2005/8/layout/vList6"/>
    <dgm:cxn modelId="{BF9DB2F3-7D3F-EB43-B5DD-AABB5A6168DD}" type="presOf" srcId="{79971ED3-B3EE-4E87-989B-F32E368050CE}" destId="{71EBFCCA-DA2C-4907-ADFC-DC1E53B9F083}" srcOrd="0" destOrd="0" presId="urn:microsoft.com/office/officeart/2005/8/layout/vList6"/>
    <dgm:cxn modelId="{7F990BC3-9265-4056-B193-ECC8C41CC995}" srcId="{7533E5A3-AB34-464A-A10D-EBD764476EA5}" destId="{A885481F-95B0-44DA-B552-A4A835599A7E}" srcOrd="0" destOrd="0" parTransId="{D7655A1B-E9D1-447C-9578-B36F5CA780F8}" sibTransId="{CBDCE2BD-86A9-436F-80A7-DFDE62B9EA5D}"/>
    <dgm:cxn modelId="{5B8C63B3-E09E-694E-B52D-4CF3016E497F}" type="presOf" srcId="{4F329336-13DF-4CA5-954E-3CA19C8758DF}" destId="{2054C039-B65F-4A4C-883A-41F9A82EDB39}" srcOrd="0" destOrd="1" presId="urn:microsoft.com/office/officeart/2005/8/layout/vList6"/>
    <dgm:cxn modelId="{61F2ACDF-B1B2-E843-A89F-62462540D436}" type="presOf" srcId="{229DB1E2-6893-4636-A0AB-F9339E0172EC}" destId="{BF952E0A-3E8F-46D9-A261-6F4312361DE2}" srcOrd="0" destOrd="0" presId="urn:microsoft.com/office/officeart/2005/8/layout/vList6"/>
    <dgm:cxn modelId="{C3BAA99A-7A10-B24A-B695-6122190AB973}" type="presOf" srcId="{10DCC254-6EDD-4B8F-B117-4FB47252F74E}" destId="{4A77A44F-183A-4395-B96B-93A5BB8EF6FF}" srcOrd="0" destOrd="0" presId="urn:microsoft.com/office/officeart/2005/8/layout/vList6"/>
    <dgm:cxn modelId="{0B227303-DA4C-4841-BF9E-DABCF039260B}" srcId="{10DCC254-6EDD-4B8F-B117-4FB47252F74E}" destId="{06E6A997-A4D9-4F9E-A3FD-A52811BF4170}" srcOrd="2" destOrd="0" parTransId="{ADF5348C-8896-4E6B-83F8-AECEBFFC7E6C}" sibTransId="{B730026E-A5DA-4F75-9D90-029534FEA467}"/>
    <dgm:cxn modelId="{A88CE952-E035-FB46-A91C-AB76C9583730}" type="presOf" srcId="{38265B25-D961-4791-B5D4-76C343EF8DFB}" destId="{A076E22E-5488-4015-A63F-4EE9F2C18A91}" srcOrd="0" destOrd="1" presId="urn:microsoft.com/office/officeart/2005/8/layout/vList6"/>
    <dgm:cxn modelId="{E43767AA-D5D7-44FC-B600-FA210ED026AD}" srcId="{229DB1E2-6893-4636-A0AB-F9339E0172EC}" destId="{10DCC254-6EDD-4B8F-B117-4FB47252F74E}" srcOrd="2" destOrd="0" parTransId="{23CC2680-AB37-4E99-8ADD-18CDDCB7B904}" sibTransId="{799906C9-501F-42CF-985A-9CA7A6446878}"/>
    <dgm:cxn modelId="{DC50E17B-FB2F-406E-A85E-AA74E8180850}" srcId="{229DB1E2-6893-4636-A0AB-F9339E0172EC}" destId="{AEC47EBE-6EFE-41EA-A151-A94A55A6B793}" srcOrd="1" destOrd="0" parTransId="{956F3BD3-B1EB-4A1F-B648-403887F893FC}" sibTransId="{5E1ECF70-FCB8-4449-815E-3FBACCF54EF5}"/>
    <dgm:cxn modelId="{0C1BE2DE-F5EA-42EF-8206-91A1EAA317ED}" srcId="{10DCC254-6EDD-4B8F-B117-4FB47252F74E}" destId="{79971ED3-B3EE-4E87-989B-F32E368050CE}" srcOrd="0" destOrd="0" parTransId="{B0A6B7A2-53C3-4726-8D3C-A20C4C6A3821}" sibTransId="{26C545B7-0ABE-484A-9D79-1DE2CD277940}"/>
    <dgm:cxn modelId="{38BD2E7E-7CD8-D648-897A-9C342D7C0281}" srcId="{7533E5A3-AB34-464A-A10D-EBD764476EA5}" destId="{64615034-E5B3-7948-A9CB-16A2C969CCB4}" srcOrd="2" destOrd="0" parTransId="{9691F7FB-7760-964F-A7D4-7CCF4ED2B6AB}" sibTransId="{EF20850D-D297-764B-8B96-D7555BCA3662}"/>
    <dgm:cxn modelId="{6E9EF808-C479-F846-A59F-08DAC87A55BD}" type="presParOf" srcId="{BF952E0A-3E8F-46D9-A261-6F4312361DE2}" destId="{170958C2-E046-493E-9806-FA2A6F816008}" srcOrd="0" destOrd="0" presId="urn:microsoft.com/office/officeart/2005/8/layout/vList6"/>
    <dgm:cxn modelId="{A42BC74D-F6AE-AE4D-90A9-731CE094252D}" type="presParOf" srcId="{170958C2-E046-493E-9806-FA2A6F816008}" destId="{3C76B240-5A5F-4AEE-BCF2-FE136830D3AD}" srcOrd="0" destOrd="0" presId="urn:microsoft.com/office/officeart/2005/8/layout/vList6"/>
    <dgm:cxn modelId="{3A203521-0C02-554C-AE0E-AE085891E2F9}" type="presParOf" srcId="{170958C2-E046-493E-9806-FA2A6F816008}" destId="{A076E22E-5488-4015-A63F-4EE9F2C18A91}" srcOrd="1" destOrd="0" presId="urn:microsoft.com/office/officeart/2005/8/layout/vList6"/>
    <dgm:cxn modelId="{413B9E72-C7A0-7849-A587-B8E311207FC3}" type="presParOf" srcId="{BF952E0A-3E8F-46D9-A261-6F4312361DE2}" destId="{05666F97-AC3B-4889-9D82-2E5564B6FB51}" srcOrd="1" destOrd="0" presId="urn:microsoft.com/office/officeart/2005/8/layout/vList6"/>
    <dgm:cxn modelId="{676E8CE8-64FB-144F-988F-7D055D740AAD}" type="presParOf" srcId="{BF952E0A-3E8F-46D9-A261-6F4312361DE2}" destId="{E3D94438-5B16-46D3-B205-A99C2AC0F685}" srcOrd="2" destOrd="0" presId="urn:microsoft.com/office/officeart/2005/8/layout/vList6"/>
    <dgm:cxn modelId="{1197D08C-4294-5D47-9080-3D909A1028F9}" type="presParOf" srcId="{E3D94438-5B16-46D3-B205-A99C2AC0F685}" destId="{7D866EC7-D1C7-4C52-ADD1-048C18EBD0E7}" srcOrd="0" destOrd="0" presId="urn:microsoft.com/office/officeart/2005/8/layout/vList6"/>
    <dgm:cxn modelId="{31B7D2B2-2061-324C-987C-B09611ED6538}" type="presParOf" srcId="{E3D94438-5B16-46D3-B205-A99C2AC0F685}" destId="{2054C039-B65F-4A4C-883A-41F9A82EDB39}" srcOrd="1" destOrd="0" presId="urn:microsoft.com/office/officeart/2005/8/layout/vList6"/>
    <dgm:cxn modelId="{765494C8-1933-A146-9F58-25EB74A5B0D7}" type="presParOf" srcId="{BF952E0A-3E8F-46D9-A261-6F4312361DE2}" destId="{86984866-0ABC-4DD7-9D48-9A30B43522FA}" srcOrd="3" destOrd="0" presId="urn:microsoft.com/office/officeart/2005/8/layout/vList6"/>
    <dgm:cxn modelId="{BBCCC913-83D0-A04E-B51B-480A609E1628}" type="presParOf" srcId="{BF952E0A-3E8F-46D9-A261-6F4312361DE2}" destId="{E4F92A33-F580-4A0C-9590-D69BA91DD015}" srcOrd="4" destOrd="0" presId="urn:microsoft.com/office/officeart/2005/8/layout/vList6"/>
    <dgm:cxn modelId="{975BD943-1C4A-FA4E-A908-93918E17119E}" type="presParOf" srcId="{E4F92A33-F580-4A0C-9590-D69BA91DD015}" destId="{4A77A44F-183A-4395-B96B-93A5BB8EF6FF}" srcOrd="0" destOrd="0" presId="urn:microsoft.com/office/officeart/2005/8/layout/vList6"/>
    <dgm:cxn modelId="{C2B093F4-1DA4-5444-BB30-FF2453832F47}" type="presParOf" srcId="{E4F92A33-F580-4A0C-9590-D69BA91DD015}" destId="{71EBFCCA-DA2C-4907-ADFC-DC1E53B9F08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00AC4-3236-4531-AE0F-FF6EDA2A0B10}">
      <dsp:nvSpPr>
        <dsp:cNvPr id="0" name=""/>
        <dsp:cNvSpPr/>
      </dsp:nvSpPr>
      <dsp:spPr>
        <a:xfrm>
          <a:off x="3106692" y="1930171"/>
          <a:ext cx="2265270" cy="1713032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/>
              </a:solidFill>
            </a:rPr>
            <a:t>Better funding of effective strategy</a:t>
          </a:r>
          <a:endParaRPr lang="en-GB" sz="2400" kern="1200" dirty="0">
            <a:solidFill>
              <a:schemeClr val="tx1"/>
            </a:solidFill>
          </a:endParaRPr>
        </a:p>
      </dsp:txBody>
      <dsp:txXfrm>
        <a:off x="3438433" y="2181039"/>
        <a:ext cx="1601788" cy="1211296"/>
      </dsp:txXfrm>
    </dsp:sp>
    <dsp:sp modelId="{15A932A6-1B67-4CD9-AA82-300A3A4FB760}">
      <dsp:nvSpPr>
        <dsp:cNvPr id="0" name=""/>
        <dsp:cNvSpPr/>
      </dsp:nvSpPr>
      <dsp:spPr>
        <a:xfrm rot="11872536">
          <a:off x="1237203" y="1903955"/>
          <a:ext cx="2050852" cy="4904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D72BC-3C4C-456B-8F27-F14284D14374}">
      <dsp:nvSpPr>
        <dsp:cNvPr id="0" name=""/>
        <dsp:cNvSpPr/>
      </dsp:nvSpPr>
      <dsp:spPr>
        <a:xfrm>
          <a:off x="370384" y="1009194"/>
          <a:ext cx="2109717" cy="1739783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2. Encourage partners to fund national strategy</a:t>
          </a:r>
          <a:endParaRPr lang="en-GB" sz="2400" kern="1200" dirty="0"/>
        </a:p>
      </dsp:txBody>
      <dsp:txXfrm>
        <a:off x="421341" y="1060151"/>
        <a:ext cx="2007803" cy="1637869"/>
      </dsp:txXfrm>
    </dsp:sp>
    <dsp:sp modelId="{38E4453D-2A85-4A02-B52B-7A100A87DC11}">
      <dsp:nvSpPr>
        <dsp:cNvPr id="0" name=""/>
        <dsp:cNvSpPr/>
      </dsp:nvSpPr>
      <dsp:spPr>
        <a:xfrm rot="16161665">
          <a:off x="3487577" y="1036497"/>
          <a:ext cx="1469933" cy="4904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9421B-4405-4BE9-92FC-936D67168FB1}">
      <dsp:nvSpPr>
        <dsp:cNvPr id="0" name=""/>
        <dsp:cNvSpPr/>
      </dsp:nvSpPr>
      <dsp:spPr>
        <a:xfrm>
          <a:off x="3021187" y="-42047"/>
          <a:ext cx="2389758" cy="148573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1. Improve quality of the health strategy</a:t>
          </a:r>
          <a:endParaRPr lang="en-GB" sz="2400" kern="1200" dirty="0"/>
        </a:p>
      </dsp:txBody>
      <dsp:txXfrm>
        <a:off x="3064703" y="1469"/>
        <a:ext cx="2302726" cy="1398705"/>
      </dsp:txXfrm>
    </dsp:sp>
    <dsp:sp modelId="{5DB25363-4AB3-4BF4-A463-7DF019F961D5}">
      <dsp:nvSpPr>
        <dsp:cNvPr id="0" name=""/>
        <dsp:cNvSpPr/>
      </dsp:nvSpPr>
      <dsp:spPr>
        <a:xfrm rot="20651490">
          <a:off x="5174267" y="1959061"/>
          <a:ext cx="2244256" cy="4904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8C170-F221-4AE1-A254-EDDB40A3A6D5}">
      <dsp:nvSpPr>
        <dsp:cNvPr id="0" name=""/>
        <dsp:cNvSpPr/>
      </dsp:nvSpPr>
      <dsp:spPr>
        <a:xfrm>
          <a:off x="6383050" y="1381804"/>
          <a:ext cx="1611606" cy="1139559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3. Reduce transaction costs</a:t>
          </a:r>
          <a:endParaRPr lang="en-GB" sz="2400" kern="1200" dirty="0"/>
        </a:p>
      </dsp:txBody>
      <dsp:txXfrm>
        <a:off x="6416427" y="1415181"/>
        <a:ext cx="1544852" cy="10728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83F9A-AA3E-41E2-9AE9-76E42521C9DE}">
      <dsp:nvSpPr>
        <dsp:cNvPr id="0" name=""/>
        <dsp:cNvSpPr/>
      </dsp:nvSpPr>
      <dsp:spPr>
        <a:xfrm>
          <a:off x="298381" y="72008"/>
          <a:ext cx="3680817" cy="2208490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Country-demand driven and country led</a:t>
          </a:r>
          <a:endParaRPr lang="en-GB" sz="3600" kern="1200" dirty="0">
            <a:solidFill>
              <a:schemeClr val="tx1"/>
            </a:solidFill>
          </a:endParaRPr>
        </a:p>
      </dsp:txBody>
      <dsp:txXfrm>
        <a:off x="298381" y="72008"/>
        <a:ext cx="3680817" cy="2208490"/>
      </dsp:txXfrm>
    </dsp:sp>
    <dsp:sp modelId="{E238A0AB-0EBB-48D4-B359-8A9A2C213404}">
      <dsp:nvSpPr>
        <dsp:cNvPr id="0" name=""/>
        <dsp:cNvSpPr/>
      </dsp:nvSpPr>
      <dsp:spPr>
        <a:xfrm>
          <a:off x="4298840" y="166"/>
          <a:ext cx="3680817" cy="2208490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Build on existing in-country processes</a:t>
          </a:r>
          <a:endParaRPr lang="en-GB" sz="3600" kern="1200" dirty="0">
            <a:solidFill>
              <a:schemeClr val="tx1"/>
            </a:solidFill>
          </a:endParaRPr>
        </a:p>
      </dsp:txBody>
      <dsp:txXfrm>
        <a:off x="4298840" y="166"/>
        <a:ext cx="3680817" cy="2208490"/>
      </dsp:txXfrm>
    </dsp:sp>
    <dsp:sp modelId="{92104D31-3DC9-4AD3-8B54-50199B22224E}">
      <dsp:nvSpPr>
        <dsp:cNvPr id="0" name=""/>
        <dsp:cNvSpPr/>
      </dsp:nvSpPr>
      <dsp:spPr>
        <a:xfrm>
          <a:off x="249941" y="2576738"/>
          <a:ext cx="3680817" cy="2208490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Strong  independent element in assessment team</a:t>
          </a:r>
          <a:r>
            <a:rPr lang="en-US" sz="3600" kern="1200" dirty="0" smtClean="0"/>
            <a:t> </a:t>
          </a:r>
          <a:endParaRPr lang="en-GB" sz="3600" kern="1200" dirty="0"/>
        </a:p>
      </dsp:txBody>
      <dsp:txXfrm>
        <a:off x="249941" y="2576738"/>
        <a:ext cx="3680817" cy="2208490"/>
      </dsp:txXfrm>
    </dsp:sp>
    <dsp:sp modelId="{41F4A82E-FF8A-4A7A-8AB0-60CCA34C13FF}">
      <dsp:nvSpPr>
        <dsp:cNvPr id="0" name=""/>
        <dsp:cNvSpPr/>
      </dsp:nvSpPr>
      <dsp:spPr>
        <a:xfrm>
          <a:off x="4298840" y="2576738"/>
          <a:ext cx="3680817" cy="2208490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Inclusive: civil society and other stakeholders </a:t>
          </a:r>
          <a:endParaRPr lang="en-GB" sz="3600" kern="1200" dirty="0">
            <a:solidFill>
              <a:schemeClr val="tx1"/>
            </a:solidFill>
          </a:endParaRPr>
        </a:p>
      </dsp:txBody>
      <dsp:txXfrm>
        <a:off x="4298840" y="2576738"/>
        <a:ext cx="3680817" cy="2208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6E22E-5488-4015-A63F-4EE9F2C18A91}">
      <dsp:nvSpPr>
        <dsp:cNvPr id="0" name=""/>
        <dsp:cNvSpPr/>
      </dsp:nvSpPr>
      <dsp:spPr>
        <a:xfrm>
          <a:off x="2486613" y="0"/>
          <a:ext cx="6124194" cy="14941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b="1" kern="1200" dirty="0" smtClean="0"/>
            <a:t>Used to revise strategy </a:t>
          </a:r>
          <a:r>
            <a:rPr lang="en-GB" sz="2000" b="1" kern="1200" dirty="0" smtClean="0">
              <a:solidFill>
                <a:schemeClr val="tx1"/>
              </a:solidFill>
            </a:rPr>
            <a:t>(in all countries</a:t>
          </a:r>
          <a:r>
            <a:rPr lang="en-GB" sz="2000" kern="1200" dirty="0" smtClean="0">
              <a:solidFill>
                <a:schemeClr val="tx1"/>
              </a:solidFill>
            </a:rPr>
            <a:t>)</a:t>
          </a:r>
          <a:endParaRPr lang="en-A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solidFill>
                <a:schemeClr val="tx1"/>
              </a:solidFill>
            </a:rPr>
            <a:t>Stakeholders feel  involved</a:t>
          </a:r>
          <a:endParaRPr lang="en-A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smtClean="0">
              <a:solidFill>
                <a:schemeClr val="tx1"/>
              </a:solidFill>
            </a:rPr>
            <a:t>Strengthened ownership of the strategy by all in-country stakeholders</a:t>
          </a:r>
          <a:endParaRPr lang="en-AU" sz="2000" kern="1200" dirty="0">
            <a:solidFill>
              <a:schemeClr val="tx1"/>
            </a:solidFill>
          </a:endParaRPr>
        </a:p>
      </dsp:txBody>
      <dsp:txXfrm>
        <a:off x="2486613" y="186763"/>
        <a:ext cx="5563906" cy="1120576"/>
      </dsp:txXfrm>
    </dsp:sp>
    <dsp:sp modelId="{3C76B240-5A5F-4AEE-BCF2-FE136830D3AD}">
      <dsp:nvSpPr>
        <dsp:cNvPr id="0" name=""/>
        <dsp:cNvSpPr/>
      </dsp:nvSpPr>
      <dsp:spPr>
        <a:xfrm>
          <a:off x="0" y="19453"/>
          <a:ext cx="2410621" cy="14941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Improve strategy</a:t>
          </a:r>
          <a:endParaRPr lang="en-AU" sz="2800" kern="1200" dirty="0"/>
        </a:p>
      </dsp:txBody>
      <dsp:txXfrm>
        <a:off x="72936" y="92389"/>
        <a:ext cx="2264749" cy="1348230"/>
      </dsp:txXfrm>
    </dsp:sp>
    <dsp:sp modelId="{2054C039-B65F-4A4C-883A-41F9A82EDB39}">
      <dsp:nvSpPr>
        <dsp:cNvPr id="0" name=""/>
        <dsp:cNvSpPr/>
      </dsp:nvSpPr>
      <dsp:spPr>
        <a:xfrm>
          <a:off x="2541549" y="1643512"/>
          <a:ext cx="5949276" cy="14941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Used in funding submissions, e.g. in DFID documents; in GAVI proposals</a:t>
          </a:r>
          <a:endParaRPr lang="en-A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>
              <a:solidFill>
                <a:srgbClr val="3366FF"/>
              </a:solidFill>
            </a:rPr>
            <a:t>Limited evidence (yet) of direct impact on domestic or international funding levels</a:t>
          </a:r>
          <a:endParaRPr lang="en-AU" sz="1900" kern="1200" dirty="0">
            <a:solidFill>
              <a:srgbClr val="3366FF"/>
            </a:solidFill>
          </a:endParaRPr>
        </a:p>
      </dsp:txBody>
      <dsp:txXfrm>
        <a:off x="2541549" y="1830275"/>
        <a:ext cx="5388988" cy="1120576"/>
      </dsp:txXfrm>
    </dsp:sp>
    <dsp:sp modelId="{7D866EC7-D1C7-4C52-ADD1-048C18EBD0E7}">
      <dsp:nvSpPr>
        <dsp:cNvPr id="0" name=""/>
        <dsp:cNvSpPr/>
      </dsp:nvSpPr>
      <dsp:spPr>
        <a:xfrm>
          <a:off x="0" y="1627630"/>
          <a:ext cx="2345574" cy="14941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800" kern="1200" dirty="0" smtClean="0"/>
            <a:t>Convince funders</a:t>
          </a:r>
          <a:endParaRPr lang="en-AU" sz="2800" kern="1200" dirty="0" smtClean="0"/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2800" kern="1200" dirty="0"/>
        </a:p>
      </dsp:txBody>
      <dsp:txXfrm>
        <a:off x="72936" y="1700566"/>
        <a:ext cx="2199702" cy="1348230"/>
      </dsp:txXfrm>
    </dsp:sp>
    <dsp:sp modelId="{71EBFCCA-DA2C-4907-ADFC-DC1E53B9F083}">
      <dsp:nvSpPr>
        <dsp:cNvPr id="0" name=""/>
        <dsp:cNvSpPr/>
      </dsp:nvSpPr>
      <dsp:spPr>
        <a:xfrm>
          <a:off x="2497585" y="3287025"/>
          <a:ext cx="6037204" cy="14941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JANS has transaction costs</a:t>
          </a:r>
          <a:endParaRPr lang="en-A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But may reduce other assessments</a:t>
          </a:r>
          <a:endParaRPr lang="en-A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May encourage alignment (shared reporting </a:t>
          </a:r>
          <a:r>
            <a:rPr lang="en-GB" sz="1700" kern="1200" dirty="0" err="1" smtClean="0"/>
            <a:t>etc</a:t>
          </a:r>
          <a:r>
            <a:rPr lang="en-GB" sz="1700" kern="1200" dirty="0" smtClean="0"/>
            <a:t>)</a:t>
          </a:r>
          <a:endParaRPr lang="en-AU" sz="17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smtClean="0">
              <a:solidFill>
                <a:srgbClr val="3366FF"/>
              </a:solidFill>
            </a:rPr>
            <a:t>No evidence yet that it has reduced transaction costs</a:t>
          </a:r>
          <a:endParaRPr lang="en-AU" sz="2000" kern="1200" dirty="0">
            <a:solidFill>
              <a:srgbClr val="3366FF"/>
            </a:solidFill>
          </a:endParaRPr>
        </a:p>
      </dsp:txBody>
      <dsp:txXfrm>
        <a:off x="2497585" y="3473788"/>
        <a:ext cx="5476916" cy="1120576"/>
      </dsp:txXfrm>
    </dsp:sp>
    <dsp:sp modelId="{4A77A44F-183A-4395-B96B-93A5BB8EF6FF}">
      <dsp:nvSpPr>
        <dsp:cNvPr id="0" name=""/>
        <dsp:cNvSpPr/>
      </dsp:nvSpPr>
      <dsp:spPr>
        <a:xfrm>
          <a:off x="0" y="3287025"/>
          <a:ext cx="2345574" cy="14941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Reduce transaction costs</a:t>
          </a:r>
          <a:endParaRPr lang="en-AU" sz="2800" kern="1200" dirty="0"/>
        </a:p>
      </dsp:txBody>
      <dsp:txXfrm>
        <a:off x="72936" y="3359961"/>
        <a:ext cx="2199702" cy="1348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BFA5F-E94C-1D4E-8710-7DEEFB7564FB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98034-9406-4643-8F19-53F6E8BB9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19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>
                <a:latin typeface="Calibri" charset="0"/>
              </a:rPr>
              <a:t>Improving the health strategy – developmental objective, to help ensure the strategy is based on a sound analysis of country conditions and resources, and on the best evidence. </a:t>
            </a:r>
          </a:p>
          <a:p>
            <a:pPr eaLnBrk="1" hangingPunct="1"/>
            <a:r>
              <a:rPr lang="ja-JP" altLang="en-GB">
                <a:latin typeface="Calibri" charset="0"/>
              </a:rPr>
              <a:t>‘</a:t>
            </a:r>
            <a:r>
              <a:rPr lang="en-GB" altLang="ja-JP">
                <a:latin typeface="Calibri" charset="0"/>
              </a:rPr>
              <a:t>Better funding</a:t>
            </a:r>
            <a:r>
              <a:rPr lang="ja-JP" altLang="en-GB">
                <a:latin typeface="Calibri" charset="0"/>
              </a:rPr>
              <a:t>’</a:t>
            </a:r>
            <a:r>
              <a:rPr lang="en-GB" altLang="ja-JP">
                <a:latin typeface="Calibri" charset="0"/>
              </a:rPr>
              <a:t> meant to include – more predictable funding, better aligned to the national strategy and hopefully more funding. </a:t>
            </a:r>
          </a:p>
          <a:p>
            <a:pPr eaLnBrk="1" hangingPunct="1"/>
            <a:endParaRPr lang="en-GB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The joint assessment should lead to fewer separate review/appraisal missions with their transaction costs. A smaller box as seen as a lesser objective. </a:t>
            </a:r>
          </a:p>
          <a:p>
            <a:pPr eaLnBrk="1" hangingPunct="1"/>
            <a:endParaRPr lang="en-GB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If it is an effective and well designed strategy, this should allow more efficient use of the funding, more sustainable programs and stronger health systems, which should lead to better health results. 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CF11DF-BCD3-3F4D-8411-14770D58A8E0}" type="slidenum">
              <a:rPr lang="en-GB" sz="1200">
                <a:solidFill>
                  <a:srgbClr val="000000"/>
                </a:solidFill>
              </a:rPr>
              <a:pPr eaLnBrk="1" hangingPunct="1"/>
              <a:t>2</a:t>
            </a:fld>
            <a:endParaRPr lang="en-GB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AU" dirty="0">
              <a:latin typeface="Calibri" charset="0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A74DFB-DECA-9747-9244-E3A260167002}" type="slidenum">
              <a:rPr lang="en-GB" sz="1200"/>
              <a:pPr eaLnBrk="1" hangingPunct="1"/>
              <a:t>4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5AF73-A4AF-594E-9AEC-2098BB77816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3D582-23EB-774A-AB34-5DF01DFE26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5AF73-A4AF-594E-9AEC-2098BB77816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3D582-23EB-774A-AB34-5DF01DFE2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5AF73-A4AF-594E-9AEC-2098BB77816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3D582-23EB-774A-AB34-5DF01DFE2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5AF73-A4AF-594E-9AEC-2098BB77816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3D582-23EB-774A-AB34-5DF01DFE2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5AF73-A4AF-594E-9AEC-2098BB77816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3D582-23EB-774A-AB34-5DF01DFE26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5AF73-A4AF-594E-9AEC-2098BB77816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3D582-23EB-774A-AB34-5DF01DFE2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5AF73-A4AF-594E-9AEC-2098BB77816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3D582-23EB-774A-AB34-5DF01DFE2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5AF73-A4AF-594E-9AEC-2098BB77816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3D582-23EB-774A-AB34-5DF01DFE2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5AF73-A4AF-594E-9AEC-2098BB77816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3D582-23EB-774A-AB34-5DF01DFE26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5AF73-A4AF-594E-9AEC-2098BB77816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3D582-23EB-774A-AB34-5DF01DFE2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5AF73-A4AF-594E-9AEC-2098BB77816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3D582-23EB-774A-AB34-5DF01DFE26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215AF73-A4AF-594E-9AEC-2098BB77816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43D582-23EB-774A-AB34-5DF01DFE264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950" y="836958"/>
            <a:ext cx="7547542" cy="3001502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JANS: introduction, </a:t>
            </a:r>
            <a:r>
              <a:rPr lang="en-US" dirty="0">
                <a:effectLst/>
              </a:rPr>
              <a:t>Lessons </a:t>
            </a:r>
            <a:r>
              <a:rPr lang="en-US" dirty="0" smtClean="0">
                <a:effectLst/>
              </a:rPr>
              <a:t>Learned, and Future </a:t>
            </a:r>
            <a:r>
              <a:rPr lang="en-US" dirty="0">
                <a:effectLst/>
              </a:rPr>
              <a:t>Directions from </a:t>
            </a:r>
            <a:r>
              <a:rPr lang="en-US" dirty="0" smtClean="0">
                <a:effectLst/>
              </a:rPr>
              <a:t>consultation in</a:t>
            </a:r>
            <a:r>
              <a:rPr lang="en-US" dirty="0" smtClean="0"/>
              <a:t> Hammamet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7031" y="3953903"/>
            <a:ext cx="4805607" cy="13131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Abebe Alebachew</a:t>
            </a:r>
          </a:p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 December 2012</a:t>
            </a:r>
          </a:p>
          <a:p>
            <a:r>
              <a:rPr lang="en-US" dirty="0" smtClean="0"/>
              <a:t>Nairobi, Kenya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Objectives of JANS</a:t>
            </a:r>
            <a:endParaRPr lang="en-GB" dirty="0">
              <a:ea typeface="+mj-ea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773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0963" name="Group 5"/>
          <p:cNvGrpSpPr>
            <a:grpSpLocks/>
          </p:cNvGrpSpPr>
          <p:nvPr/>
        </p:nvGrpSpPr>
        <p:grpSpPr bwMode="auto">
          <a:xfrm>
            <a:off x="3203575" y="5373688"/>
            <a:ext cx="2808288" cy="1484312"/>
            <a:chOff x="3254429" y="2051754"/>
            <a:chExt cx="1720741" cy="1720741"/>
          </a:xfrm>
        </p:grpSpPr>
        <p:sp>
          <p:nvSpPr>
            <p:cNvPr id="7" name="Oval 6"/>
            <p:cNvSpPr/>
            <p:nvPr/>
          </p:nvSpPr>
          <p:spPr>
            <a:xfrm>
              <a:off x="3254429" y="2051754"/>
              <a:ext cx="1720741" cy="172074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3506364" y="2303883"/>
              <a:ext cx="1216872" cy="12164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GB" sz="2800" dirty="0">
                  <a:solidFill>
                    <a:prstClr val="black"/>
                  </a:solidFill>
                </a:rPr>
                <a:t>Goal: </a:t>
              </a:r>
            </a:p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800" dirty="0">
                  <a:solidFill>
                    <a:prstClr val="black"/>
                  </a:solidFill>
                </a:rPr>
                <a:t>Better health results </a:t>
              </a:r>
            </a:p>
          </p:txBody>
        </p:sp>
      </p:grpSp>
      <p:sp>
        <p:nvSpPr>
          <p:cNvPr id="9" name="Left Arrow 8"/>
          <p:cNvSpPr/>
          <p:nvPr/>
        </p:nvSpPr>
        <p:spPr>
          <a:xfrm rot="16162044">
            <a:off x="4426744" y="5091907"/>
            <a:ext cx="498475" cy="490537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82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</a:rPr>
              <a:t>JANS principles</a:t>
            </a:r>
            <a:endParaRPr lang="en-AU" dirty="0">
              <a:ea typeface="+mj-ea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>
              <a:latin typeface="Arial" charset="0"/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457200" y="1340768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091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Progress in Meeting JANS Objectives</a:t>
            </a:r>
            <a:endParaRPr lang="en-AU" dirty="0">
              <a:latin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136459"/>
              </p:ext>
            </p:extLst>
          </p:nvPr>
        </p:nvGraphicFramePr>
        <p:xfrm>
          <a:off x="457200" y="1600200"/>
          <a:ext cx="86868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6976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148" y="131964"/>
            <a:ext cx="7680651" cy="940243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How </a:t>
            </a:r>
            <a:r>
              <a:rPr lang="en-US" sz="2800" b="1" dirty="0"/>
              <a:t>can JANS better meet needs of </a:t>
            </a:r>
            <a:r>
              <a:rPr lang="en-US" sz="2800" b="1" dirty="0" smtClean="0"/>
              <a:t>stakeholders?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241" y="940243"/>
            <a:ext cx="8183467" cy="5710473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4000" dirty="0" smtClean="0"/>
              <a:t>Hammamet Agreement about JANS Processes</a:t>
            </a:r>
            <a:r>
              <a:rPr lang="en-US" sz="4400" dirty="0" smtClean="0"/>
              <a:t>: </a:t>
            </a:r>
          </a:p>
          <a:p>
            <a:pPr marL="457200" lvl="3">
              <a:spcBef>
                <a:spcPts val="0"/>
              </a:spcBef>
            </a:pPr>
            <a:r>
              <a:rPr lang="en-US" sz="4000" dirty="0"/>
              <a:t>T</a:t>
            </a:r>
            <a:r>
              <a:rPr lang="en-US" sz="4000" dirty="0" smtClean="0"/>
              <a:t>here should be </a:t>
            </a:r>
            <a:r>
              <a:rPr lang="en-US" sz="4000" dirty="0">
                <a:solidFill>
                  <a:srgbClr val="3366FF"/>
                </a:solidFill>
              </a:rPr>
              <a:t>adherence</a:t>
            </a:r>
            <a:r>
              <a:rPr lang="en-US" sz="4000" dirty="0"/>
              <a:t> to </a:t>
            </a:r>
            <a:r>
              <a:rPr lang="en-US" sz="4000" dirty="0" smtClean="0"/>
              <a:t>JANS </a:t>
            </a:r>
            <a:r>
              <a:rPr lang="en-US" sz="4000" dirty="0"/>
              <a:t>principles</a:t>
            </a:r>
            <a:r>
              <a:rPr lang="en-US" sz="4000" dirty="0" smtClean="0"/>
              <a:t>; reduction in </a:t>
            </a:r>
            <a:r>
              <a:rPr lang="en-US" sz="4000" dirty="0" smtClean="0">
                <a:solidFill>
                  <a:srgbClr val="3366FF"/>
                </a:solidFill>
              </a:rPr>
              <a:t>separate </a:t>
            </a:r>
            <a:r>
              <a:rPr lang="en-US" sz="4000" dirty="0">
                <a:solidFill>
                  <a:srgbClr val="3366FF"/>
                </a:solidFill>
              </a:rPr>
              <a:t>agency assessments</a:t>
            </a:r>
            <a:r>
              <a:rPr lang="en-US" sz="4000" dirty="0" smtClean="0"/>
              <a:t>;</a:t>
            </a:r>
          </a:p>
          <a:p>
            <a:pPr marL="457200" lvl="3">
              <a:spcBef>
                <a:spcPts val="0"/>
              </a:spcBef>
            </a:pPr>
            <a:r>
              <a:rPr lang="en-US" sz="4000" dirty="0" smtClean="0"/>
              <a:t> </a:t>
            </a:r>
            <a:r>
              <a:rPr lang="en-US" sz="4000" dirty="0"/>
              <a:t>E</a:t>
            </a:r>
            <a:r>
              <a:rPr lang="en-US" sz="4000" dirty="0" smtClean="0"/>
              <a:t>nsuring </a:t>
            </a:r>
            <a:r>
              <a:rPr lang="en-US" sz="4000" dirty="0"/>
              <a:t>links with sub-national / other sector </a:t>
            </a:r>
            <a:r>
              <a:rPr lang="en-US" sz="4000" dirty="0" smtClean="0"/>
              <a:t>plans</a:t>
            </a:r>
          </a:p>
        </p:txBody>
      </p:sp>
    </p:spTree>
    <p:extLst>
      <p:ext uri="{BB962C8B-B14F-4D97-AF65-F5344CB8AC3E}">
        <p14:creationId xmlns:p14="http://schemas.microsoft.com/office/powerpoint/2010/main" val="37092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362" y="389618"/>
            <a:ext cx="7503438" cy="83695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Sector and Sub-sector JANS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714" y="1226576"/>
            <a:ext cx="8519994" cy="541136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400" dirty="0" smtClean="0"/>
              <a:t>The overall agreement was </a:t>
            </a:r>
            <a:r>
              <a:rPr lang="en-US" sz="3400" dirty="0" smtClean="0">
                <a:solidFill>
                  <a:srgbClr val="3366FF"/>
                </a:solidFill>
              </a:rPr>
              <a:t>to work towards 'One JANS</a:t>
            </a:r>
            <a:r>
              <a:rPr lang="en-US" sz="3400" dirty="0" smtClean="0"/>
              <a:t>’ by</a:t>
            </a:r>
            <a:r>
              <a:rPr lang="en-US" sz="2800" dirty="0" smtClean="0"/>
              <a:t>: </a:t>
            </a:r>
          </a:p>
          <a:p>
            <a:pPr lvl="1"/>
            <a:r>
              <a:rPr lang="en-US" sz="3200" dirty="0" smtClean="0"/>
              <a:t></a:t>
            </a:r>
            <a:r>
              <a:rPr lang="en-US" sz="3400" dirty="0" smtClean="0">
                <a:solidFill>
                  <a:srgbClr val="3366FF"/>
                </a:solidFill>
              </a:rPr>
              <a:t>Accommodating sub- sector/</a:t>
            </a:r>
            <a:r>
              <a:rPr lang="en-US" sz="3400" dirty="0" err="1" smtClean="0">
                <a:solidFill>
                  <a:srgbClr val="3366FF"/>
                </a:solidFill>
              </a:rPr>
              <a:t>programme</a:t>
            </a:r>
            <a:r>
              <a:rPr lang="en-US" sz="3400" dirty="0" smtClean="0">
                <a:solidFill>
                  <a:srgbClr val="3366FF"/>
                </a:solidFill>
              </a:rPr>
              <a:t> </a:t>
            </a:r>
            <a:r>
              <a:rPr lang="en-US" sz="3400" dirty="0" smtClean="0"/>
              <a:t>reviews in sector JANS. </a:t>
            </a:r>
            <a:r>
              <a:rPr lang="en-US" sz="3400" dirty="0" smtClean="0">
                <a:solidFill>
                  <a:srgbClr val="3366FF"/>
                </a:solidFill>
              </a:rPr>
              <a:t>Team composition</a:t>
            </a:r>
            <a:r>
              <a:rPr lang="en-US" sz="3400" dirty="0" smtClean="0"/>
              <a:t>. </a:t>
            </a:r>
          </a:p>
          <a:p>
            <a:pPr lvl="1"/>
            <a:r>
              <a:rPr lang="en-US" sz="3400" dirty="0" smtClean="0">
                <a:solidFill>
                  <a:srgbClr val="3366FF"/>
                </a:solidFill>
              </a:rPr>
              <a:t>Synchronizing different planning processes </a:t>
            </a:r>
            <a:r>
              <a:rPr lang="en-US" sz="3400" dirty="0" smtClean="0"/>
              <a:t>of sector and sub-sector strategies.</a:t>
            </a:r>
          </a:p>
          <a:p>
            <a:pPr lvl="1"/>
            <a:r>
              <a:rPr lang="en-US" sz="3400" dirty="0" smtClean="0">
                <a:solidFill>
                  <a:srgbClr val="3366FF"/>
                </a:solidFill>
              </a:rPr>
              <a:t>Work with interested countries </a:t>
            </a:r>
            <a:r>
              <a:rPr lang="en-US" sz="3400" dirty="0" smtClean="0"/>
              <a:t>to do sector JANS that better accommodate </a:t>
            </a:r>
            <a:r>
              <a:rPr lang="en-US" sz="3400" dirty="0" err="1" smtClean="0"/>
              <a:t>programmes</a:t>
            </a:r>
            <a:endParaRPr lang="en-US" sz="34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1773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619"/>
            <a:ext cx="8229600" cy="620504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Ensuring sustainable </a:t>
            </a:r>
            <a:r>
              <a:rPr lang="en-US" sz="3100" b="1" dirty="0"/>
              <a:t>support for </a:t>
            </a:r>
            <a:r>
              <a:rPr lang="en-US" sz="3100" b="1" dirty="0" smtClean="0"/>
              <a:t>JANS processes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17" y="1010122"/>
            <a:ext cx="8471145" cy="560531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4500" b="1" dirty="0" smtClean="0"/>
              <a:t>Short term support:</a:t>
            </a:r>
          </a:p>
          <a:p>
            <a:pPr lvl="1"/>
            <a:r>
              <a:rPr lang="en-US" sz="4000" dirty="0" smtClean="0">
                <a:solidFill>
                  <a:srgbClr val="3366FF"/>
                </a:solidFill>
              </a:rPr>
              <a:t>Tap </a:t>
            </a:r>
            <a:r>
              <a:rPr lang="en-US" sz="4000" dirty="0">
                <a:solidFill>
                  <a:srgbClr val="3366FF"/>
                </a:solidFill>
              </a:rPr>
              <a:t>in-country </a:t>
            </a:r>
            <a:r>
              <a:rPr lang="en-US" sz="4000" dirty="0" smtClean="0">
                <a:solidFill>
                  <a:srgbClr val="3366FF"/>
                </a:solidFill>
              </a:rPr>
              <a:t>expertise; </a:t>
            </a:r>
            <a:r>
              <a:rPr lang="en-US" sz="4000" dirty="0" smtClean="0"/>
              <a:t>Foster </a:t>
            </a:r>
            <a:r>
              <a:rPr lang="en-US" sz="4000" dirty="0" smtClean="0">
                <a:solidFill>
                  <a:srgbClr val="3366FF"/>
                </a:solidFill>
              </a:rPr>
              <a:t>South</a:t>
            </a:r>
            <a:r>
              <a:rPr lang="en-US" sz="4000" dirty="0">
                <a:solidFill>
                  <a:srgbClr val="3366FF"/>
                </a:solidFill>
              </a:rPr>
              <a:t>-south </a:t>
            </a:r>
            <a:r>
              <a:rPr lang="en-US" sz="4000" dirty="0" smtClean="0">
                <a:solidFill>
                  <a:srgbClr val="3366FF"/>
                </a:solidFill>
              </a:rPr>
              <a:t>support</a:t>
            </a:r>
            <a:r>
              <a:rPr lang="en-US" sz="4000" dirty="0" smtClean="0"/>
              <a:t>. </a:t>
            </a:r>
            <a:endParaRPr lang="en-US" sz="4000" dirty="0"/>
          </a:p>
          <a:p>
            <a:pPr lvl="1"/>
            <a:r>
              <a:rPr lang="en-US" sz="4000" dirty="0">
                <a:solidFill>
                  <a:srgbClr val="3366FF"/>
                </a:solidFill>
              </a:rPr>
              <a:t>Continued global level suppor</a:t>
            </a:r>
            <a:r>
              <a:rPr lang="en-US" sz="4000" dirty="0"/>
              <a:t>t </a:t>
            </a:r>
            <a:r>
              <a:rPr lang="en-US" sz="4000" dirty="0" smtClean="0"/>
              <a:t>in </a:t>
            </a:r>
            <a:r>
              <a:rPr lang="en-US" sz="4000" dirty="0"/>
              <a:t>the short </a:t>
            </a:r>
            <a:r>
              <a:rPr lang="en-US" sz="4000" dirty="0" smtClean="0"/>
              <a:t>term; </a:t>
            </a:r>
            <a:r>
              <a:rPr lang="en-US" sz="4000" dirty="0"/>
              <a:t>IHP+ Core </a:t>
            </a:r>
            <a:r>
              <a:rPr lang="en-US" sz="4000" dirty="0" smtClean="0"/>
              <a:t>Team </a:t>
            </a:r>
            <a:r>
              <a:rPr lang="en-US" sz="4000" dirty="0"/>
              <a:t>as a </a:t>
            </a:r>
            <a:r>
              <a:rPr lang="en-US" sz="4000" dirty="0">
                <a:solidFill>
                  <a:srgbClr val="3366FF"/>
                </a:solidFill>
              </a:rPr>
              <a:t>help desk</a:t>
            </a:r>
            <a:r>
              <a:rPr lang="en-US" sz="4000" dirty="0"/>
              <a:t>, </a:t>
            </a:r>
          </a:p>
          <a:p>
            <a:pPr lvl="1"/>
            <a:r>
              <a:rPr lang="en-US" sz="4000" dirty="0" smtClean="0"/>
              <a:t> </a:t>
            </a:r>
            <a:r>
              <a:rPr lang="en-US" sz="4000" dirty="0"/>
              <a:t>M</a:t>
            </a:r>
            <a:r>
              <a:rPr lang="en-US" sz="4000" dirty="0" smtClean="0"/>
              <a:t>ore efforts to </a:t>
            </a:r>
            <a:r>
              <a:rPr lang="en-US" sz="4000" dirty="0" smtClean="0">
                <a:solidFill>
                  <a:srgbClr val="3366FF"/>
                </a:solidFill>
              </a:rPr>
              <a:t>orient staff </a:t>
            </a:r>
            <a:r>
              <a:rPr lang="en-US" sz="4000" dirty="0"/>
              <a:t>on </a:t>
            </a:r>
            <a:r>
              <a:rPr lang="en-US" sz="4000" dirty="0" smtClean="0"/>
              <a:t>JANS within Agencies</a:t>
            </a:r>
          </a:p>
          <a:p>
            <a:pPr lvl="0"/>
            <a:r>
              <a:rPr lang="en-US" sz="4500" b="1" dirty="0" smtClean="0"/>
              <a:t>Long term: </a:t>
            </a:r>
            <a:r>
              <a:rPr lang="en-US" sz="4100" b="1" dirty="0" smtClean="0"/>
              <a:t>A </a:t>
            </a:r>
            <a:r>
              <a:rPr lang="en-US" sz="4100" b="1" dirty="0"/>
              <a:t>gradual </a:t>
            </a:r>
            <a:r>
              <a:rPr lang="en-US" sz="4100" b="1" dirty="0" err="1">
                <a:solidFill>
                  <a:srgbClr val="3366FF"/>
                </a:solidFill>
              </a:rPr>
              <a:t>institutionalisation</a:t>
            </a:r>
            <a:r>
              <a:rPr lang="en-US" sz="4100" b="1" dirty="0">
                <a:solidFill>
                  <a:srgbClr val="3366FF"/>
                </a:solidFill>
              </a:rPr>
              <a:t> </a:t>
            </a:r>
            <a:r>
              <a:rPr lang="en-US" sz="4100" b="1" dirty="0"/>
              <a:t>of </a:t>
            </a:r>
            <a:r>
              <a:rPr lang="en-US" sz="4100" b="1" dirty="0" smtClean="0"/>
              <a:t>JANS</a:t>
            </a:r>
            <a:r>
              <a:rPr lang="en-US" sz="3100" dirty="0" smtClean="0"/>
              <a:t> </a:t>
            </a:r>
            <a:r>
              <a:rPr lang="en-US" sz="4000" dirty="0"/>
              <a:t>w</a:t>
            </a:r>
            <a:r>
              <a:rPr lang="en-US" sz="4000" dirty="0" smtClean="0"/>
              <a:t>ithin </a:t>
            </a:r>
            <a:r>
              <a:rPr lang="en-US" sz="4000" dirty="0"/>
              <a:t>a </a:t>
            </a:r>
            <a:r>
              <a:rPr lang="en-US" sz="4000" dirty="0">
                <a:solidFill>
                  <a:srgbClr val="FF0000"/>
                </a:solidFill>
              </a:rPr>
              <a:t>country's own planning </a:t>
            </a:r>
            <a:r>
              <a:rPr lang="en-US" sz="4000" dirty="0" smtClean="0">
                <a:solidFill>
                  <a:srgbClr val="FF0000"/>
                </a:solidFill>
              </a:rPr>
              <a:t>processes </a:t>
            </a:r>
            <a:r>
              <a:rPr lang="en-US" sz="4000" dirty="0" smtClean="0"/>
              <a:t>and </a:t>
            </a:r>
            <a:r>
              <a:rPr lang="en-US" sz="4000" dirty="0">
                <a:solidFill>
                  <a:srgbClr val="FF0000"/>
                </a:solidFill>
              </a:rPr>
              <a:t>financial provision in their own </a:t>
            </a:r>
            <a:r>
              <a:rPr lang="en-US" sz="4000" dirty="0" smtClean="0">
                <a:solidFill>
                  <a:srgbClr val="FF0000"/>
                </a:solidFill>
              </a:rPr>
              <a:t>budgets and  within </a:t>
            </a:r>
            <a:r>
              <a:rPr lang="en-US" sz="4000" dirty="0">
                <a:solidFill>
                  <a:srgbClr val="FF0000"/>
                </a:solidFill>
              </a:rPr>
              <a:t>agencies</a:t>
            </a:r>
          </a:p>
          <a:p>
            <a:endParaRPr lang="en-US" sz="3400" dirty="0"/>
          </a:p>
          <a:p>
            <a:pPr lvl="1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1129"/>
            <a:ext cx="7498080" cy="1023187"/>
          </a:xfrm>
        </p:spPr>
        <p:txBody>
          <a:bodyPr>
            <a:normAutofit/>
          </a:bodyPr>
          <a:lstStyle/>
          <a:p>
            <a:r>
              <a:rPr lang="en-US" b="1" dirty="0" smtClean="0"/>
              <a:t>General Recommendations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46" y="1164317"/>
            <a:ext cx="7981142" cy="5693684"/>
          </a:xfrm>
        </p:spPr>
        <p:txBody>
          <a:bodyPr>
            <a:noAutofit/>
          </a:bodyPr>
          <a:lstStyle/>
          <a:p>
            <a:r>
              <a:rPr lang="en-US" sz="3000" dirty="0" smtClean="0"/>
              <a:t>Continue working on stakeholders</a:t>
            </a:r>
            <a:r>
              <a:rPr lang="en-US" sz="3000" dirty="0"/>
              <a:t>' </a:t>
            </a:r>
            <a:r>
              <a:rPr lang="en-US" sz="3000" dirty="0" smtClean="0">
                <a:solidFill>
                  <a:srgbClr val="3366FF"/>
                </a:solidFill>
              </a:rPr>
              <a:t>needs;</a:t>
            </a:r>
            <a:r>
              <a:rPr lang="en-US" sz="3000" dirty="0" smtClean="0"/>
              <a:t> Try to </a:t>
            </a:r>
            <a:r>
              <a:rPr lang="en-US" sz="3000" dirty="0" smtClean="0">
                <a:solidFill>
                  <a:srgbClr val="3366FF"/>
                </a:solidFill>
              </a:rPr>
              <a:t>modify requirements, including  gradually replacing </a:t>
            </a:r>
            <a:r>
              <a:rPr lang="en-US" sz="3000" dirty="0">
                <a:solidFill>
                  <a:srgbClr val="3366FF"/>
                </a:solidFill>
              </a:rPr>
              <a:t>individual agency appraisal</a:t>
            </a:r>
            <a:r>
              <a:rPr lang="en-US" sz="3000" dirty="0"/>
              <a:t>s: </a:t>
            </a:r>
            <a:r>
              <a:rPr lang="en-US" sz="3000" dirty="0" smtClean="0"/>
              <a:t>. </a:t>
            </a:r>
            <a:endParaRPr lang="en-US" sz="3000" dirty="0"/>
          </a:p>
          <a:p>
            <a:r>
              <a:rPr lang="en-US" sz="3000" dirty="0" smtClean="0"/>
              <a:t>Inclusion </a:t>
            </a:r>
            <a:r>
              <a:rPr lang="en-US" sz="3000" dirty="0"/>
              <a:t>of a </a:t>
            </a:r>
            <a:r>
              <a:rPr lang="en-US" sz="3000" dirty="0">
                <a:solidFill>
                  <a:srgbClr val="3366FF"/>
                </a:solidFill>
              </a:rPr>
              <a:t>wider group of stakeholders </a:t>
            </a:r>
            <a:r>
              <a:rPr lang="en-US" sz="3000" dirty="0"/>
              <a:t>such as private sector and parliamentarians, </a:t>
            </a:r>
            <a:endParaRPr lang="en-US" sz="3000" dirty="0" smtClean="0"/>
          </a:p>
          <a:p>
            <a:r>
              <a:rPr lang="en-US" sz="3000" dirty="0"/>
              <a:t>Developing </a:t>
            </a:r>
            <a:r>
              <a:rPr lang="en-US" sz="3000" dirty="0" smtClean="0"/>
              <a:t>countries to </a:t>
            </a:r>
            <a:r>
              <a:rPr lang="en-US" sz="3000" dirty="0">
                <a:solidFill>
                  <a:srgbClr val="3366FF"/>
                </a:solidFill>
              </a:rPr>
              <a:t>consider integrating JANS into their </a:t>
            </a:r>
            <a:r>
              <a:rPr lang="en-US" sz="3000" dirty="0" smtClean="0">
                <a:solidFill>
                  <a:srgbClr val="3366FF"/>
                </a:solidFill>
              </a:rPr>
              <a:t> </a:t>
            </a:r>
            <a:r>
              <a:rPr lang="en-US" sz="3000" dirty="0">
                <a:solidFill>
                  <a:srgbClr val="3366FF"/>
                </a:solidFill>
              </a:rPr>
              <a:t>planning processes</a:t>
            </a:r>
            <a:r>
              <a:rPr lang="en-US" sz="3000" dirty="0"/>
              <a:t> and make </a:t>
            </a:r>
            <a:r>
              <a:rPr lang="en-US" sz="3000" dirty="0">
                <a:solidFill>
                  <a:srgbClr val="3366FF"/>
                </a:solidFill>
              </a:rPr>
              <a:t>provision in </a:t>
            </a:r>
            <a:r>
              <a:rPr lang="en-US" sz="3000" dirty="0" smtClean="0">
                <a:solidFill>
                  <a:srgbClr val="3366FF"/>
                </a:solidFill>
              </a:rPr>
              <a:t>their </a:t>
            </a:r>
            <a:r>
              <a:rPr lang="en-US" sz="3000" dirty="0">
                <a:solidFill>
                  <a:srgbClr val="3366FF"/>
                </a:solidFill>
              </a:rPr>
              <a:t>budgets</a:t>
            </a:r>
            <a:r>
              <a:rPr lang="en-US" sz="3000" dirty="0"/>
              <a:t>. </a:t>
            </a:r>
            <a:endParaRPr lang="en-US" sz="3000" dirty="0" smtClean="0"/>
          </a:p>
          <a:p>
            <a:r>
              <a:rPr lang="en-US" sz="3000" dirty="0" smtClean="0"/>
              <a:t>DPs take institutional decisions to embed JANS within </a:t>
            </a:r>
            <a:r>
              <a:rPr lang="en-US" sz="3000" dirty="0" smtClean="0">
                <a:solidFill>
                  <a:srgbClr val="0000FF"/>
                </a:solidFill>
              </a:rPr>
              <a:t>guidelines and decision making processes</a:t>
            </a: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4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51127"/>
            <a:ext cx="7498080" cy="203467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6000" dirty="0" smtClean="0"/>
              <a:t>Thank You </a:t>
            </a:r>
            <a:r>
              <a:rPr lang="en-US" sz="6000" dirty="0"/>
              <a:t>V</a:t>
            </a:r>
            <a:r>
              <a:rPr lang="en-US" sz="6000" dirty="0" smtClean="0"/>
              <a:t>ery much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4085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6983</TotalTime>
  <Words>513</Words>
  <Application>Microsoft Office PowerPoint</Application>
  <PresentationFormat>On-screen Show (4:3)</PresentationFormat>
  <Paragraphs>59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JANS: introduction, Lessons Learned, and Future Directions from consultation in Hammamet </vt:lpstr>
      <vt:lpstr>Objectives of JANS</vt:lpstr>
      <vt:lpstr>JANS principles</vt:lpstr>
      <vt:lpstr>Progress in Meeting JANS Objectives</vt:lpstr>
      <vt:lpstr>How can JANS better meet needs of stakeholders?</vt:lpstr>
      <vt:lpstr>Sector and Sub-sector JANS</vt:lpstr>
      <vt:lpstr>Ensuring sustainable support for JANS processes </vt:lpstr>
      <vt:lpstr>General Recommendations</vt:lpstr>
      <vt:lpstr>PowerPoint Presentation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Abebe Alebachew</dc:creator>
  <cp:lastModifiedBy>Claire Kairys</cp:lastModifiedBy>
  <cp:revision>74</cp:revision>
  <dcterms:created xsi:type="dcterms:W3CDTF">2012-12-03T15:40:33Z</dcterms:created>
  <dcterms:modified xsi:type="dcterms:W3CDTF">2012-12-12T04:42:55Z</dcterms:modified>
</cp:coreProperties>
</file>