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2" r:id="rId2"/>
    <p:sldId id="323" r:id="rId3"/>
    <p:sldId id="327" r:id="rId4"/>
    <p:sldId id="334" r:id="rId5"/>
    <p:sldId id="329" r:id="rId6"/>
    <p:sldId id="324" r:id="rId7"/>
    <p:sldId id="338" r:id="rId8"/>
    <p:sldId id="325" r:id="rId9"/>
    <p:sldId id="339" r:id="rId10"/>
    <p:sldId id="332" r:id="rId11"/>
    <p:sldId id="333" r:id="rId12"/>
    <p:sldId id="326" r:id="rId13"/>
    <p:sldId id="337" r:id="rId14"/>
    <p:sldId id="328" r:id="rId15"/>
    <p:sldId id="302" r:id="rId16"/>
    <p:sldId id="320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Shorten" initials="" lastIdx="3" clrIdx="0"/>
  <p:cmAuthor id="1" name="Shaun Conway" initials="S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82"/>
    <a:srgbClr val="E8853A"/>
    <a:srgbClr val="527270"/>
    <a:srgbClr val="CDDADA"/>
    <a:srgbClr val="496867"/>
    <a:srgbClr val="1A4B4A"/>
    <a:srgbClr val="404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77746" autoAdjust="0"/>
  </p:normalViewPr>
  <p:slideViewPr>
    <p:cSldViewPr snapToGrid="0" snapToObjects="1">
      <p:cViewPr>
        <p:scale>
          <a:sx n="80" d="100"/>
          <a:sy n="80" d="100"/>
        </p:scale>
        <p:origin x="-79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072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607A-BC93-4455-89F7-A4CA90779F83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15655-5C40-4562-BCE7-E8CEE0209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72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38B9D-B86A-B142-B91D-2CA34529203F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BEA5-3894-B94C-BA6B-E2349E2FB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10 countries 2011 data, the figure was 58%.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 FOR THIRD BULLET YOU STATE WHICH TWO HAD MORE MY COMMITMENTS AND WHICH DIDN’T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 FOR FOURTH BULLET THAT YOU STATE PREDICTABILITY %S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countries (Burundi, Nepal, Ethiopia, Mali, Mozambique) joined the IHP+ as signatories to the Global Compact in 2007 and have had the longest period over which to demonstrate changes in how their Development Partners deliver aid to the health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SUGGEST TO DELETE THIS – YOU HAVE SAID IN FACT ON THE NEXT SLIDE</a:t>
            </a:r>
          </a:p>
          <a:p>
            <a:endParaRPr lang="en-GB" dirty="0" smtClean="0"/>
          </a:p>
          <a:p>
            <a:r>
              <a:rPr lang="en-GB" dirty="0" smtClean="0"/>
              <a:t>INSTEAD COULD YOU INSERT A TABLE FOR ONE OF THE TOP 5 COUNTRIES SHOWING</a:t>
            </a:r>
            <a:r>
              <a:rPr lang="en-GB" baseline="0" dirty="0" smtClean="0"/>
              <a:t> ALL DP PERFORMANCE ON 2DPA, 4DP, 5DPB – FROM BURGERCOM – AS AN EXAMPLE OF HOW VALUABLE THE TOOL CAN BE TO COUNTRIES TO KNOW WHICH OF THEIR DPS IS PERFORMING WELL ON WHICH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– these were DP targets?</a:t>
            </a:r>
          </a:p>
          <a:p>
            <a:pPr marL="228600" indent="-228600">
              <a:buAutoNum type="arabicPeriod"/>
            </a:pPr>
            <a:r>
              <a:rPr lang="en-US" dirty="0" smtClean="0"/>
              <a:t>Good to show</a:t>
            </a:r>
            <a:r>
              <a:rPr lang="en-US" baseline="0" dirty="0" smtClean="0"/>
              <a:t> on this point that countries have made progress and DPs begun to support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Good to show on this point that less progress is by DPs although countries have strengthened PFM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Two headline messages messages:</a:t>
            </a:r>
          </a:p>
          <a:p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18 Countries have plans and 12 have compacts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77% DPs support compacts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0" indent="0">
              <a:buNone/>
            </a:pPr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</a:t>
            </a:r>
            <a:r>
              <a:rPr lang="en-US" baseline="0" dirty="0" smtClean="0"/>
              <a:t>apacity development support is coordinated: </a:t>
            </a:r>
            <a:r>
              <a:rPr lang="en-US" dirty="0" smtClean="0"/>
              <a:t>18/19</a:t>
            </a:r>
            <a:r>
              <a:rPr lang="en-US" baseline="0" dirty="0" smtClean="0"/>
              <a:t> have plans (not necessarily for capacity development); </a:t>
            </a:r>
            <a:r>
              <a:rPr lang="en-US" dirty="0" smtClean="0"/>
              <a:t>Overall</a:t>
            </a:r>
            <a:r>
              <a:rPr lang="en-US" baseline="0" dirty="0" smtClean="0"/>
              <a:t> </a:t>
            </a:r>
            <a:r>
              <a:rPr lang="en-US" dirty="0" smtClean="0"/>
              <a:t>90% (target</a:t>
            </a:r>
            <a:r>
              <a:rPr lang="en-US" baseline="0" dirty="0" smtClean="0"/>
              <a:t> achieved)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Aid is provided through </a:t>
            </a:r>
            <a:r>
              <a:rPr lang="en-US" dirty="0" err="1" smtClean="0"/>
              <a:t>programme</a:t>
            </a:r>
            <a:r>
              <a:rPr lang="en-US" dirty="0" smtClean="0"/>
              <a:t> based</a:t>
            </a:r>
            <a:r>
              <a:rPr lang="en-US" baseline="0" dirty="0" smtClean="0"/>
              <a:t> approaches: </a:t>
            </a:r>
            <a:r>
              <a:rPr lang="en-US" dirty="0" smtClean="0"/>
              <a:t>No equivalent indicator; Overall 81% (target achieved)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all 36 participants 2011 data, the figure was 59%.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3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hard to understand quickly</a:t>
            </a:r>
            <a:r>
              <a:rPr lang="en-US" baseline="0" dirty="0" smtClean="0"/>
              <a:t> – can you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code the rising countries from the declining countries – or simply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code those over the line and those inside the line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LEFT</a:t>
            </a:r>
            <a:r>
              <a:rPr lang="en-US" baseline="0" dirty="0" smtClean="0"/>
              <a:t> HAND COG: TITLE – PARTICIPANTS IN 2010 AND 2012 IHP+RESULTS MONITORING</a:t>
            </a:r>
          </a:p>
          <a:p>
            <a:r>
              <a:rPr lang="en-US" baseline="0" dirty="0" smtClean="0"/>
              <a:t>KEEP COUNTRY NAMES THE SAME.</a:t>
            </a:r>
          </a:p>
          <a:p>
            <a:r>
              <a:rPr lang="en-US" baseline="0" dirty="0" smtClean="0"/>
              <a:t>FILL LEVELS AS FOLLOWS (5 IS COMPLETELY FULL – BURKINA FASO IS CURRENTLY SHOWING 4.5)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COUNTRY NAME 	FILL LEVEL	(CHANGE SINCE BASELINE)</a:t>
            </a:r>
          </a:p>
          <a:p>
            <a:r>
              <a:rPr lang="en-US" baseline="0" dirty="0" smtClean="0"/>
              <a:t>BURKINA FASO 	4.5 		(+0.5)</a:t>
            </a:r>
          </a:p>
          <a:p>
            <a:r>
              <a:rPr lang="en-US" dirty="0" smtClean="0"/>
              <a:t>BURUNDI		</a:t>
            </a:r>
            <a:r>
              <a:rPr lang="en-US" baseline="0" dirty="0" smtClean="0"/>
              <a:t>3.0 		(+0.5)</a:t>
            </a:r>
            <a:endParaRPr lang="en-US" dirty="0" smtClean="0"/>
          </a:p>
          <a:p>
            <a:r>
              <a:rPr lang="en-US" dirty="0" smtClean="0"/>
              <a:t>DRC 			2.5 		(NO CHANGE)</a:t>
            </a:r>
          </a:p>
          <a:p>
            <a:r>
              <a:rPr lang="en-US" dirty="0" smtClean="0"/>
              <a:t>DJIBOUTI</a:t>
            </a:r>
            <a:r>
              <a:rPr lang="en-US" baseline="0" dirty="0" smtClean="0"/>
              <a:t> 		3.0 		(NO CHANGE)</a:t>
            </a:r>
          </a:p>
          <a:p>
            <a:r>
              <a:rPr lang="en-US" dirty="0" smtClean="0"/>
              <a:t>ETHIOPIA</a:t>
            </a:r>
            <a:r>
              <a:rPr lang="en-US" baseline="0" dirty="0" smtClean="0"/>
              <a:t> 		3.5 		(NO CHANGE)</a:t>
            </a:r>
            <a:endParaRPr lang="en-US" dirty="0" smtClean="0"/>
          </a:p>
          <a:p>
            <a:r>
              <a:rPr lang="en-US" dirty="0" smtClean="0"/>
              <a:t>MALI 			3.5 		(-0.5)</a:t>
            </a:r>
          </a:p>
          <a:p>
            <a:r>
              <a:rPr lang="en-US" dirty="0" smtClean="0"/>
              <a:t>MOZAMBIQUE 	</a:t>
            </a:r>
            <a:r>
              <a:rPr lang="en-US" baseline="0" dirty="0" smtClean="0"/>
              <a:t>4.0 		(+0.5)</a:t>
            </a:r>
          </a:p>
          <a:p>
            <a:r>
              <a:rPr lang="en-US" baseline="0" dirty="0" smtClean="0"/>
              <a:t>NEPAL 		2.5 		(-1.0)</a:t>
            </a:r>
          </a:p>
          <a:p>
            <a:r>
              <a:rPr lang="en-US" baseline="0" dirty="0" smtClean="0"/>
              <a:t>NIGER 		3.5 		(NO CHANGE)</a:t>
            </a:r>
          </a:p>
          <a:p>
            <a:r>
              <a:rPr lang="en-US" baseline="0" dirty="0" smtClean="0"/>
              <a:t>NIGERIA 		3.0 		(NO CHANGE)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RIGHT</a:t>
            </a:r>
            <a:r>
              <a:rPr lang="en-US" baseline="0" dirty="0" smtClean="0"/>
              <a:t> HAND COG: TITLE – PARTICIPANTS IN ONLY 2012 IHP+RESULTS MONITORING</a:t>
            </a:r>
          </a:p>
          <a:p>
            <a:r>
              <a:rPr lang="en-US" dirty="0" smtClean="0"/>
              <a:t>COUNTRIES AS LISTED BELOW. 1</a:t>
            </a:r>
            <a:r>
              <a:rPr lang="en-US" baseline="0" dirty="0" smtClean="0"/>
              <a:t> SECTION WILL BE GREYED OUT – UNLESS IT’S EASY TO DIVIDE THE COG BY 9 INSTEAD OF 10?</a:t>
            </a:r>
          </a:p>
          <a:p>
            <a:r>
              <a:rPr lang="en-US" baseline="0" dirty="0" smtClean="0"/>
              <a:t>FILL LEVEL SCALE IS THE SAME AS ABOVE.  WE’LL NEED TO INCLUDE ‘NO DATA’ IN THE KEY AND PERHAPS COLOUR IT BLUE – SAME AS THE ? RATING SYMBOL?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COUNTRY NAME 	FILL LEVEL	(CHANGE SINCE BASELINE)</a:t>
            </a:r>
            <a:endParaRPr lang="en-US" dirty="0" smtClean="0"/>
          </a:p>
          <a:p>
            <a:r>
              <a:rPr lang="en-US" dirty="0" smtClean="0"/>
              <a:t>BENIN 		3.5 		(-0.5)</a:t>
            </a:r>
          </a:p>
          <a:p>
            <a:r>
              <a:rPr lang="en-US" dirty="0" smtClean="0"/>
              <a:t>EL SALVADOR</a:t>
            </a:r>
            <a:r>
              <a:rPr lang="en-US" baseline="0" dirty="0" smtClean="0"/>
              <a:t> 	NO DATA</a:t>
            </a:r>
          </a:p>
          <a:p>
            <a:r>
              <a:rPr lang="en-US" baseline="0" dirty="0" smtClean="0"/>
              <a:t>MAURITANIA 	3.0 		(+1.0)</a:t>
            </a:r>
          </a:p>
          <a:p>
            <a:r>
              <a:rPr lang="en-US" baseline="0" dirty="0" smtClean="0"/>
              <a:t>RWANDA 		4.0		(+0.5)</a:t>
            </a:r>
          </a:p>
          <a:p>
            <a:r>
              <a:rPr lang="en-US" baseline="0" dirty="0" smtClean="0"/>
              <a:t>SENEGAL 		3.5 		(NO CHANGE)</a:t>
            </a:r>
          </a:p>
          <a:p>
            <a:r>
              <a:rPr lang="en-US" baseline="0" dirty="0" smtClean="0"/>
              <a:t>SIERRA LEONE 	3.5 		(NO CHANGE)</a:t>
            </a:r>
          </a:p>
          <a:p>
            <a:r>
              <a:rPr lang="en-US" baseline="0" dirty="0" smtClean="0"/>
              <a:t>SUDAN 		2.0 		(-0.5)</a:t>
            </a:r>
          </a:p>
          <a:p>
            <a:r>
              <a:rPr lang="en-US" baseline="0" dirty="0" smtClean="0"/>
              <a:t>TOGO 		3.0 		(+1.0)</a:t>
            </a:r>
          </a:p>
          <a:p>
            <a:r>
              <a:rPr lang="en-US" baseline="0" dirty="0" smtClean="0"/>
              <a:t>UGANDA 		3.5 		(-0.5)</a:t>
            </a:r>
          </a:p>
          <a:p>
            <a:endParaRPr lang="en-US" baseline="0" dirty="0" smtClean="0"/>
          </a:p>
          <a:p>
            <a:r>
              <a:rPr lang="en-US" dirty="0" smtClean="0"/>
              <a:t>PLEASE</a:t>
            </a:r>
            <a:r>
              <a:rPr lang="en-US" baseline="0" dirty="0" smtClean="0"/>
              <a:t> DELETE THE SMALLER COG IN BOTH LEFT AND RIGHT HAND VERSIONS.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001000" y="5638800"/>
            <a:ext cx="812800" cy="977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" name="Picture 7" descr="IHP+ LOGO DESIGN symbol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17265" y="6312437"/>
            <a:ext cx="406806" cy="3948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34668"/>
            <a:ext cx="8498467" cy="152400"/>
          </a:xfrm>
          <a:prstGeom prst="rect">
            <a:avLst/>
          </a:prstGeom>
          <a:gradFill flip="none" rotWithShape="1">
            <a:gsLst>
              <a:gs pos="22000">
                <a:srgbClr val="1A4B4A">
                  <a:alpha val="37000"/>
                </a:srgbClr>
              </a:gs>
              <a:gs pos="100000">
                <a:schemeClr val="bg1">
                  <a:alpha val="37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-1020122"/>
            <a:ext cx="9144000" cy="7874000"/>
            <a:chOff x="211668" y="-797986"/>
            <a:chExt cx="9144000" cy="7874000"/>
          </a:xfrm>
        </p:grpSpPr>
        <p:sp>
          <p:nvSpPr>
            <p:cNvPr id="18" name="Rectangle 17"/>
            <p:cNvSpPr/>
            <p:nvPr/>
          </p:nvSpPr>
          <p:spPr>
            <a:xfrm>
              <a:off x="211668" y="218014"/>
              <a:ext cx="9144000" cy="6858000"/>
            </a:xfrm>
            <a:prstGeom prst="rect">
              <a:avLst/>
            </a:prstGeom>
            <a:solidFill>
              <a:srgbClr val="1A4B4A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rcRect l="40692" t="46849"/>
            <a:stretch>
              <a:fillRect/>
            </a:stretch>
          </p:blipFill>
          <p:spPr>
            <a:xfrm>
              <a:off x="211668" y="222136"/>
              <a:ext cx="4572000" cy="21330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95" y="-797986"/>
              <a:ext cx="7874000" cy="7874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8657" y="1435100"/>
              <a:ext cx="4978400" cy="49784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9149" y="-400352"/>
              <a:ext cx="5713183" cy="5713183"/>
            </a:xfrm>
            <a:prstGeom prst="rect">
              <a:avLst/>
            </a:prstGeom>
          </p:spPr>
        </p:pic>
      </p:grpSp>
      <p:pic>
        <p:nvPicPr>
          <p:cNvPr id="30" name="Picture 29" descr="IHP COVER DIAGR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364" y="527164"/>
            <a:ext cx="4686300" cy="5664200"/>
          </a:xfrm>
          <a:prstGeom prst="rect">
            <a:avLst/>
          </a:prstGeom>
        </p:spPr>
      </p:pic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702494" y="1920240"/>
            <a:ext cx="2861363" cy="2741111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has</a:t>
            </a:r>
            <a:b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in </a:t>
            </a:r>
            <a:b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years ?</a:t>
            </a:r>
            <a:endParaRPr lang="en-GB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462" y="6341523"/>
            <a:ext cx="801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spc="300" dirty="0" smtClean="0">
                <a:latin typeface="Arial Italic"/>
                <a:cs typeface="Arial Italic"/>
              </a:rPr>
              <a:t>Strengthening Accountability to Achieve the Health </a:t>
            </a:r>
            <a:r>
              <a:rPr lang="en-US" sz="1600" i="1" spc="300" dirty="0" err="1" smtClean="0">
                <a:latin typeface="Arial Italic"/>
                <a:cs typeface="Arial Italic"/>
              </a:rPr>
              <a:t>MDGs</a:t>
            </a:r>
            <a:r>
              <a:rPr lang="en-US" sz="1600" i="1" spc="300" dirty="0" smtClean="0">
                <a:latin typeface="Arial Italic"/>
                <a:cs typeface="Arial Italic"/>
              </a:rPr>
              <a:t> </a:t>
            </a:r>
            <a:endParaRPr lang="en-US" sz="1600" i="1" spc="300" dirty="0">
              <a:latin typeface="Arial Italic"/>
              <a:cs typeface="Arial Ital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494" y="5483572"/>
            <a:ext cx="2227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Nairobi,  12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December 2012</a:t>
            </a:r>
            <a:endParaRPr lang="en-US" sz="1300" i="1" dirty="0"/>
          </a:p>
        </p:txBody>
      </p:sp>
      <p:pic>
        <p:nvPicPr>
          <p:cNvPr id="32" name="Picture 31" descr="IHP+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95" y="567378"/>
            <a:ext cx="2743200" cy="850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495" y="4202241"/>
            <a:ext cx="312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of progress in implementing IHP+ Global Compact commitments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62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39967"/>
            <a:ext cx="3898900" cy="387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612500" y="46038"/>
            <a:ext cx="7732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13/19 countries PFM systems improved and/or were ‘strong enough’ for DP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2" y="2099483"/>
            <a:ext cx="3789822" cy="3793585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3" name="Group 2"/>
          <p:cNvGrpSpPr/>
          <p:nvPr/>
        </p:nvGrpSpPr>
        <p:grpSpPr>
          <a:xfrm>
            <a:off x="2471051" y="2742491"/>
            <a:ext cx="681543" cy="361774"/>
            <a:chOff x="2979512" y="2404050"/>
            <a:chExt cx="741680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15961" y="4770725"/>
            <a:ext cx="678432" cy="361774"/>
            <a:chOff x="2329270" y="3802381"/>
            <a:chExt cx="738294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2875619" y="3311759"/>
            <a:ext cx="681543" cy="361774"/>
            <a:chOff x="2979512" y="2404050"/>
            <a:chExt cx="741680" cy="400110"/>
          </a:xfrm>
        </p:grpSpPr>
        <p:sp>
          <p:nvSpPr>
            <p:cNvPr id="44" name="TextBox 43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1228645" y="4472490"/>
            <a:ext cx="681543" cy="361774"/>
            <a:chOff x="2979512" y="2404050"/>
            <a:chExt cx="741680" cy="400110"/>
          </a:xfrm>
        </p:grpSpPr>
        <p:sp>
          <p:nvSpPr>
            <p:cNvPr id="47" name="TextBox 46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1137529" y="3876185"/>
            <a:ext cx="678432" cy="361774"/>
            <a:chOff x="2329270" y="3802381"/>
            <a:chExt cx="738294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1.0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355591" y="1617301"/>
            <a:ext cx="4123266" cy="4821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F79646"/>
                </a:solidFill>
              </a:rPr>
              <a:t>PARTICIPANTS IN 2010</a:t>
            </a:r>
            <a:r>
              <a:rPr lang="en-US" b="1" dirty="0" smtClean="0">
                <a:solidFill>
                  <a:srgbClr val="F79646"/>
                </a:solidFill>
              </a:rPr>
              <a:t> &amp; 2012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1100" b="1" baseline="30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590" y="1481165"/>
            <a:ext cx="4123267" cy="4597905"/>
          </a:xfrm>
          <a:prstGeom prst="rect">
            <a:avLst/>
          </a:prstGeom>
          <a:noFill/>
          <a:ln>
            <a:solidFill>
              <a:srgbClr val="4968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639723" y="1617301"/>
            <a:ext cx="412326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79646"/>
                </a:solidFill>
              </a:rPr>
              <a:t>PARTICIPANTS ONLY IN 2012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39723" y="1481165"/>
            <a:ext cx="4123267" cy="4597905"/>
          </a:xfrm>
          <a:prstGeom prst="rect">
            <a:avLst/>
          </a:prstGeom>
          <a:noFill/>
          <a:ln>
            <a:solidFill>
              <a:srgbClr val="4968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88"/>
          <p:cNvGrpSpPr/>
          <p:nvPr/>
        </p:nvGrpSpPr>
        <p:grpSpPr>
          <a:xfrm>
            <a:off x="6718163" y="2743791"/>
            <a:ext cx="678432" cy="361774"/>
            <a:chOff x="2329270" y="3802381"/>
            <a:chExt cx="738294" cy="400110"/>
          </a:xfrm>
        </p:grpSpPr>
        <p:sp>
          <p:nvSpPr>
            <p:cNvPr id="90" name="TextBox 89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7297051" y="3808830"/>
            <a:ext cx="681543" cy="400110"/>
            <a:chOff x="2979512" y="2404050"/>
            <a:chExt cx="741680" cy="442508"/>
          </a:xfrm>
        </p:grpSpPr>
        <p:sp>
          <p:nvSpPr>
            <p:cNvPr id="93" name="TextBox 92"/>
            <p:cNvSpPr txBox="1"/>
            <p:nvPr/>
          </p:nvSpPr>
          <p:spPr>
            <a:xfrm>
              <a:off x="3004913" y="2404050"/>
              <a:ext cx="716279" cy="44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1.0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4" name="Down Arrow 93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94"/>
          <p:cNvGrpSpPr/>
          <p:nvPr/>
        </p:nvGrpSpPr>
        <p:grpSpPr>
          <a:xfrm>
            <a:off x="7239980" y="4368443"/>
            <a:ext cx="681543" cy="361774"/>
            <a:chOff x="2979512" y="2404050"/>
            <a:chExt cx="741680" cy="400110"/>
          </a:xfrm>
        </p:grpSpPr>
        <p:sp>
          <p:nvSpPr>
            <p:cNvPr id="96" name="TextBox 95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97"/>
          <p:cNvGrpSpPr/>
          <p:nvPr/>
        </p:nvGrpSpPr>
        <p:grpSpPr>
          <a:xfrm>
            <a:off x="5609031" y="4301370"/>
            <a:ext cx="678432" cy="361774"/>
            <a:chOff x="2329270" y="3802381"/>
            <a:chExt cx="738294" cy="400110"/>
          </a:xfrm>
        </p:grpSpPr>
        <p:sp>
          <p:nvSpPr>
            <p:cNvPr id="99" name="TextBox 98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0" name="Down Arrow 99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01"/>
          <p:cNvGrpSpPr/>
          <p:nvPr/>
        </p:nvGrpSpPr>
        <p:grpSpPr>
          <a:xfrm>
            <a:off x="5493651" y="3786048"/>
            <a:ext cx="681543" cy="400110"/>
            <a:chOff x="2979512" y="2404050"/>
            <a:chExt cx="741680" cy="442508"/>
          </a:xfrm>
        </p:grpSpPr>
        <p:sp>
          <p:nvSpPr>
            <p:cNvPr id="103" name="TextBox 102"/>
            <p:cNvSpPr txBox="1"/>
            <p:nvPr/>
          </p:nvSpPr>
          <p:spPr>
            <a:xfrm>
              <a:off x="3004913" y="2404050"/>
              <a:ext cx="716279" cy="44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1.0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4" name="Down Arrow 103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04"/>
          <p:cNvGrpSpPr/>
          <p:nvPr/>
        </p:nvGrpSpPr>
        <p:grpSpPr>
          <a:xfrm>
            <a:off x="5632115" y="3269424"/>
            <a:ext cx="678432" cy="361774"/>
            <a:chOff x="2329270" y="3802381"/>
            <a:chExt cx="738294" cy="400110"/>
          </a:xfrm>
        </p:grpSpPr>
        <p:sp>
          <p:nvSpPr>
            <p:cNvPr id="106" name="TextBox 105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7" name="Down Arrow 106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1150229" y="2717091"/>
            <a:ext cx="2545471" cy="251700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407723" y="2688875"/>
            <a:ext cx="2545471" cy="251700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56234" y="1527185"/>
            <a:ext cx="7583932" cy="3998364"/>
            <a:chOff x="1046734" y="2193579"/>
            <a:chExt cx="7583932" cy="39983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969" y="3199014"/>
              <a:ext cx="2681731" cy="266557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8935" y="2193579"/>
              <a:ext cx="2681731" cy="26655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6734" y="3526367"/>
              <a:ext cx="2681731" cy="2665576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856234" y="46038"/>
            <a:ext cx="76898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>
                <a:solidFill>
                  <a:srgbClr val="F79646"/>
                </a:solidFill>
                <a:latin typeface="+mj-lt"/>
                <a:ea typeface="+mj-ea"/>
                <a:cs typeface="Arial"/>
              </a:rPr>
              <a:t>Aid flowing </a:t>
            </a:r>
            <a:r>
              <a:rPr lang="en-US" sz="2200" dirty="0" smtClean="0">
                <a:solidFill>
                  <a:srgbClr val="F79646"/>
                </a:solidFill>
                <a:latin typeface="+mj-lt"/>
                <a:ea typeface="+mj-ea"/>
                <a:cs typeface="Arial"/>
              </a:rPr>
              <a:t>through country </a:t>
            </a:r>
            <a:r>
              <a:rPr lang="en-US" sz="2200" dirty="0" err="1" smtClean="0">
                <a:solidFill>
                  <a:srgbClr val="F79646"/>
                </a:solidFill>
                <a:latin typeface="+mj-lt"/>
                <a:ea typeface="+mj-ea"/>
                <a:cs typeface="Arial"/>
              </a:rPr>
              <a:t>PFMs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234" y="5687457"/>
            <a:ext cx="84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figures shown above are for 5 countries and 15 DPs.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alibri" charset="0"/>
              </a:rPr>
              <a:t>Is health sector performance being jointly monitored and are health results improving?</a:t>
            </a:r>
            <a:br>
              <a:rPr lang="en-US" sz="2200" dirty="0">
                <a:latin typeface="Calibri" charset="0"/>
              </a:rPr>
            </a:b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04626"/>
              </p:ext>
            </p:extLst>
          </p:nvPr>
        </p:nvGraphicFramePr>
        <p:xfrm>
          <a:off x="596900" y="1320800"/>
          <a:ext cx="8229600" cy="210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are managed for Results</a:t>
                      </a:r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Development Partner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performance assessment frameworks (PAF) are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13/19 countries</a:t>
                      </a:r>
                      <a:r>
                        <a:rPr lang="en-US" baseline="0" dirty="0" smtClean="0"/>
                        <a:t> reported having a PAF in 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67% of DPs reported using</a:t>
                      </a:r>
                      <a:r>
                        <a:rPr lang="en-US" baseline="0" dirty="0" smtClean="0"/>
                        <a:t> the country PAF as the primary basis for assessing their health aid.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2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alibri" charset="0"/>
              </a:rPr>
              <a:t>Have development partners made more progress in countries that have participated in IHP+ the longest</a:t>
            </a:r>
            <a:r>
              <a:rPr lang="en-US" sz="2200" dirty="0" smtClean="0">
                <a:latin typeface="Calibri" charset="0"/>
              </a:rPr>
              <a:t>?</a:t>
            </a:r>
            <a:endParaRPr lang="en-US" sz="2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71783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  <a:buSzPct val="125000"/>
            </a:pPr>
            <a:r>
              <a:rPr lang="en-US" sz="2000" dirty="0" smtClean="0"/>
              <a:t>5 countries included in analysis: Burundi, Ethiopia, Mali, Mozambique and Nepal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SzPct val="125000"/>
              <a:buFont typeface="Wingdings" charset="2"/>
              <a:buChar char="ü"/>
            </a:pPr>
            <a:r>
              <a:rPr lang="en-US" sz="2000" dirty="0" smtClean="0"/>
              <a:t>All had the 4 pillars in place (Compact + National </a:t>
            </a:r>
            <a:r>
              <a:rPr lang="en-US" sz="2000" dirty="0"/>
              <a:t>H</a:t>
            </a:r>
            <a:r>
              <a:rPr lang="en-US" sz="2000" dirty="0" smtClean="0"/>
              <a:t>ealth Plan + Performance Assessment Frameworks + Mutual Accountability Process)</a:t>
            </a:r>
          </a:p>
          <a:p>
            <a:pPr marL="342900" lvl="1" indent="-342900">
              <a:spcAft>
                <a:spcPts val="1200"/>
              </a:spcAft>
              <a:buClr>
                <a:schemeClr val="accent3"/>
              </a:buClr>
              <a:buSzPct val="125000"/>
              <a:buFont typeface="Wingdings" charset="2"/>
              <a:buChar char="ü"/>
            </a:pPr>
            <a:r>
              <a:rPr lang="en-US" sz="2000" dirty="0"/>
              <a:t>A</a:t>
            </a:r>
            <a:r>
              <a:rPr lang="en-US" sz="2000" dirty="0" smtClean="0"/>
              <a:t>ll received more </a:t>
            </a:r>
            <a:r>
              <a:rPr lang="en-US" sz="2000" dirty="0"/>
              <a:t>external aid recorded on their national budgets</a:t>
            </a:r>
            <a:r>
              <a:rPr lang="en-US" sz="2000" dirty="0" smtClean="0"/>
              <a:t> from 2009 to 2011 (Target met </a:t>
            </a:r>
            <a:r>
              <a:rPr lang="en-US" sz="2000" dirty="0"/>
              <a:t>i</a:t>
            </a:r>
            <a:r>
              <a:rPr lang="en-US" sz="2000" dirty="0" smtClean="0"/>
              <a:t>n Nepal</a:t>
            </a:r>
            <a:r>
              <a:rPr lang="en-US" sz="2000" dirty="0"/>
              <a:t>, Mali and </a:t>
            </a:r>
            <a:r>
              <a:rPr lang="en-US" sz="2000" dirty="0" smtClean="0"/>
              <a:t>Mozambique)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mixed picture on the extent of multi-year commitments by </a:t>
            </a:r>
            <a:r>
              <a:rPr lang="en-US" sz="2000" dirty="0" smtClean="0"/>
              <a:t>donors…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…but trend </a:t>
            </a:r>
            <a:r>
              <a:rPr lang="en-US" sz="2000" dirty="0"/>
              <a:t>towards increased levels of predictability </a:t>
            </a:r>
            <a:r>
              <a:rPr lang="en-US" sz="2000" dirty="0" smtClean="0"/>
              <a:t>in </a:t>
            </a:r>
            <a:r>
              <a:rPr lang="en-US" sz="2000" dirty="0"/>
              <a:t>4 </a:t>
            </a:r>
            <a:r>
              <a:rPr lang="en-US" sz="2000" dirty="0" smtClean="0"/>
              <a:t>countries  	</a:t>
            </a:r>
            <a:r>
              <a:rPr lang="en-US" sz="2000" i="1" dirty="0" smtClean="0"/>
              <a:t>(2 even had </a:t>
            </a:r>
            <a:r>
              <a:rPr lang="en-US" sz="2000" i="1" dirty="0"/>
              <a:t>significantly more aid delivered</a:t>
            </a:r>
            <a:r>
              <a:rPr lang="en-US" sz="2000" i="1" dirty="0" smtClean="0"/>
              <a:t> than planned for).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176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Progress in ‘</a:t>
            </a:r>
            <a:r>
              <a:rPr lang="en-US" sz="2200" dirty="0" smtClean="0">
                <a:latin typeface="+mj-lt"/>
              </a:rPr>
              <a:t>first </a:t>
            </a:r>
            <a:r>
              <a:rPr lang="en-US" sz="2200" dirty="0">
                <a:latin typeface="+mj-lt"/>
              </a:rPr>
              <a:t>5’ </a:t>
            </a:r>
            <a:r>
              <a:rPr lang="en-US" sz="2200" dirty="0" smtClean="0">
                <a:latin typeface="+mj-lt"/>
              </a:rPr>
              <a:t>countries (</a:t>
            </a:r>
            <a:r>
              <a:rPr lang="en-US" sz="2200" dirty="0" err="1" smtClean="0">
                <a:latin typeface="+mj-lt"/>
              </a:rPr>
              <a:t>eg</a:t>
            </a:r>
            <a:r>
              <a:rPr lang="en-US" sz="2200" dirty="0" smtClean="0">
                <a:latin typeface="+mj-lt"/>
              </a:rPr>
              <a:t> Burundi)</a:t>
            </a:r>
            <a:endParaRPr lang="en-US" sz="2200" dirty="0">
              <a:latin typeface="+mj-lt"/>
            </a:endParaRPr>
          </a:p>
        </p:txBody>
      </p:sp>
      <p:pic>
        <p:nvPicPr>
          <p:cNvPr id="3" name="Picture 2" descr="Screen shot 2012-12-06 at 12.52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952625"/>
            <a:ext cx="8890000" cy="35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Headline conclusions</a:t>
            </a:r>
            <a:endParaRPr lang="en-US" sz="2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accent3"/>
              </a:buClr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 targets out of 12 DP targets met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Progress on policy/coordination framework - </a:t>
            </a:r>
            <a:r>
              <a:rPr lang="en-US" sz="2200" dirty="0"/>
              <a:t>that countries have made progress and DPs begun to support 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Less progress by DPs (albeit patchy) even </a:t>
            </a:r>
            <a:r>
              <a:rPr lang="en-US" sz="2200" dirty="0" smtClean="0"/>
              <a:t>though </a:t>
            </a:r>
            <a:r>
              <a:rPr lang="en-US" sz="2200" dirty="0"/>
              <a:t>countries have strengthened </a:t>
            </a:r>
            <a:r>
              <a:rPr lang="en-US" sz="2200" dirty="0" smtClean="0"/>
              <a:t>PFM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Monitoring can be useful – if used</a:t>
            </a:r>
          </a:p>
        </p:txBody>
      </p:sp>
    </p:spTree>
    <p:extLst>
      <p:ext uri="{BB962C8B-B14F-4D97-AF65-F5344CB8AC3E}">
        <p14:creationId xmlns:p14="http://schemas.microsoft.com/office/powerpoint/2010/main" val="618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Recommendations</a:t>
            </a:r>
            <a:endParaRPr lang="en-US" sz="2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accent3"/>
              </a:buClr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7F7F7F"/>
                </a:solidFill>
                <a:latin typeface="+mj-lt"/>
              </a:rPr>
              <a:t>Faster progress must be made to deliver more effective health aid that can contribute to health outcomes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7F7F7F"/>
                </a:solidFill>
                <a:latin typeface="+mj-lt"/>
              </a:rPr>
              <a:t>Mutual accountability mechanisms must be used to drive improvements in health aid effectiveness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SzPct val="120000"/>
              <a:buFont typeface="+mj-lt"/>
              <a:buAutoNum type="arabicPeriod"/>
            </a:pPr>
            <a:r>
              <a:rPr lang="en-US" sz="2200" dirty="0" smtClean="0">
                <a:solidFill>
                  <a:srgbClr val="7F7F7F"/>
                </a:solidFill>
                <a:latin typeface="+mj-lt"/>
              </a:rPr>
              <a:t>Future monitoring of health aid effectiveness should be owned by stakeholders and use improved indicators that measure what they need to know.</a:t>
            </a:r>
          </a:p>
        </p:txBody>
      </p:sp>
    </p:spTree>
    <p:extLst>
      <p:ext uri="{BB962C8B-B14F-4D97-AF65-F5344CB8AC3E}">
        <p14:creationId xmlns:p14="http://schemas.microsoft.com/office/powerpoint/2010/main" val="14637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5 key questions</a:t>
            </a:r>
            <a:endParaRPr lang="en-US" sz="2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Font typeface="Calibri" charset="0"/>
              <a:buAutoNum type="arabicPeriod"/>
            </a:pPr>
            <a:r>
              <a:rPr lang="en-US" sz="2200" dirty="0">
                <a:latin typeface="Calibri" charset="0"/>
              </a:rPr>
              <a:t>Are countries leading the development of health sector plans and policy frameworks, and are development partners following this lead?</a:t>
            </a:r>
          </a:p>
          <a:p>
            <a:pPr marL="514350" indent="-514350">
              <a:lnSpc>
                <a:spcPct val="120000"/>
              </a:lnSpc>
              <a:buFont typeface="Calibri" charset="0"/>
              <a:buAutoNum type="arabicPeriod"/>
            </a:pPr>
            <a:r>
              <a:rPr lang="en-US" sz="2200" dirty="0">
                <a:latin typeface="Calibri" charset="0"/>
              </a:rPr>
              <a:t>Is there more money for health and are funding sources becoming more predictable?</a:t>
            </a:r>
          </a:p>
          <a:p>
            <a:pPr marL="514350" indent="-514350">
              <a:lnSpc>
                <a:spcPct val="120000"/>
              </a:lnSpc>
              <a:buFont typeface="Calibri" charset="0"/>
              <a:buAutoNum type="arabicPeriod"/>
            </a:pPr>
            <a:r>
              <a:rPr lang="en-US" sz="2200" dirty="0">
                <a:latin typeface="Calibri" charset="0"/>
              </a:rPr>
              <a:t>Are country financial management and procurement systems becoming more robust and are development partners making better use of these systems?</a:t>
            </a:r>
          </a:p>
          <a:p>
            <a:pPr marL="514350" indent="-514350">
              <a:lnSpc>
                <a:spcPct val="120000"/>
              </a:lnSpc>
              <a:buFont typeface="Calibri" charset="0"/>
              <a:buAutoNum type="arabicPeriod"/>
            </a:pPr>
            <a:r>
              <a:rPr lang="en-US" sz="2200" dirty="0">
                <a:latin typeface="Calibri" charset="0"/>
              </a:rPr>
              <a:t>Is health sector performance being jointly monitored and are health results improving?</a:t>
            </a:r>
          </a:p>
          <a:p>
            <a:pPr marL="514350" indent="-514350">
              <a:lnSpc>
                <a:spcPct val="120000"/>
              </a:lnSpc>
              <a:buFont typeface="Calibri" charset="0"/>
              <a:buAutoNum type="arabicPeriod"/>
            </a:pPr>
            <a:r>
              <a:rPr lang="en-US" sz="2200" dirty="0">
                <a:latin typeface="Calibri" charset="0"/>
              </a:rPr>
              <a:t>Have development partners made more progress in countries that have participated in IHP+ the longest?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758"/>
            <a:ext cx="8229600" cy="1143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charset="0"/>
              </a:rPr>
              <a:t>1) Are </a:t>
            </a:r>
            <a:r>
              <a:rPr lang="en-US" sz="2200" dirty="0">
                <a:latin typeface="Calibri" charset="0"/>
              </a:rPr>
              <a:t>countries leading the development of health sector plans and policy frameworks, and are development partners following this lead?</a:t>
            </a:r>
            <a:br>
              <a:rPr lang="en-US" sz="2200" dirty="0">
                <a:latin typeface="Calibri" charset="0"/>
              </a:rPr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122388"/>
              </p:ext>
            </p:extLst>
          </p:nvPr>
        </p:nvGraphicFramePr>
        <p:xfrm>
          <a:off x="457200" y="3147059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9337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Commitments</a:t>
                      </a:r>
                      <a:r>
                        <a:rPr lang="en-US" baseline="0" dirty="0" smtClean="0">
                          <a:latin typeface="+mn-lt"/>
                        </a:rPr>
                        <a:t> are documented; support is based on country plans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Government</a:t>
                      </a:r>
                      <a:r>
                        <a:rPr lang="en-US" baseline="0" dirty="0" smtClean="0">
                          <a:latin typeface="+mn-lt"/>
                        </a:rPr>
                        <a:t> progress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Development Partner</a:t>
                      </a:r>
                      <a:r>
                        <a:rPr lang="en-US" baseline="0" dirty="0" smtClean="0">
                          <a:latin typeface="+mn-lt"/>
                        </a:rPr>
                        <a:t> progress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Compacts or equivalent agreement exist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12/19</a:t>
                      </a:r>
                      <a:r>
                        <a:rPr lang="en-US" baseline="0" dirty="0" smtClean="0"/>
                        <a:t> have compacts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more are 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77% of</a:t>
                      </a:r>
                      <a:r>
                        <a:rPr lang="en-US" baseline="0" dirty="0" smtClean="0"/>
                        <a:t> DPs with country representation signed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Some issues of interpretation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Aid is reported on health sector budgets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18/19</a:t>
                      </a:r>
                      <a:r>
                        <a:rPr lang="en-US" baseline="0" dirty="0" smtClean="0"/>
                        <a:t> have plans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11/19 have current targets, budgets and have been ‘jointly assessed’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Overall 59% of aid recorded on budget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8 out of</a:t>
                      </a:r>
                      <a:r>
                        <a:rPr lang="en-US" baseline="0" dirty="0" smtClean="0"/>
                        <a:t> 17 DPs met the target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0400" y="1222058"/>
            <a:ext cx="7886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Establishing and supporting policy, planning, coordination frameworks is the area where most progress is evident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has been where the IHP+ has placed most of its emphasis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issues of interpretation need attention, as does use of these frameworks to improve delivery of aid.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5804" y="5816689"/>
            <a:ext cx="8925916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i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2DPa:</a:t>
            </a:r>
            <a:r>
              <a:rPr lang="en-US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i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Aggregate proportion of partner support reported on national budgets 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697672" y="320678"/>
            <a:ext cx="76640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200" dirty="0" smtClean="0">
                <a:solidFill>
                  <a:srgbClr val="F79646"/>
                </a:solidFill>
                <a:latin typeface="+mj-lt"/>
                <a:cs typeface="Arial"/>
              </a:rPr>
              <a:t>Donors putting their money  ‘on budget’ for health</a:t>
            </a:r>
            <a:endParaRPr kumimoji="0" lang="en-US" sz="2200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1786" y="2107524"/>
            <a:ext cx="8659067" cy="3055610"/>
            <a:chOff x="193424" y="2878081"/>
            <a:chExt cx="8659067" cy="30556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8128" y="3153023"/>
              <a:ext cx="2202725" cy="208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1348" y="4158549"/>
              <a:ext cx="1981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52%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348" y="521041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/>
                  <a:cs typeface="Arial"/>
                </a:rPr>
                <a:t>2007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6948" y="521041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/>
                  <a:cs typeface="Arial"/>
                </a:rPr>
                <a:t>2009</a:t>
              </a:r>
              <a:endParaRPr lang="en-US" sz="2400" b="1" dirty="0">
                <a:latin typeface="Arial"/>
                <a:cs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148" y="2878081"/>
              <a:ext cx="2286000" cy="2794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424" y="2878081"/>
              <a:ext cx="4025900" cy="2794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1291" y="521041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/>
                  <a:cs typeface="Arial"/>
                </a:rPr>
                <a:t>2011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5989" y="4158549"/>
              <a:ext cx="20421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79%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348" y="4158549"/>
              <a:ext cx="1981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52%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0332" y="4158549"/>
              <a:ext cx="20421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61%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0954" y="5410471"/>
              <a:ext cx="6612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2007                           2009                        2011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5804" y="5667375"/>
            <a:ext cx="84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figures shown above are for 10 countries and 15 DPs.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8"/>
            <a:ext cx="8229600" cy="1143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charset="0"/>
              </a:rPr>
              <a:t>Health </a:t>
            </a:r>
            <a:r>
              <a:rPr lang="en-US" sz="2200" dirty="0">
                <a:latin typeface="Calibri" charset="0"/>
              </a:rPr>
              <a:t>sector plans and policy frameworks (</a:t>
            </a:r>
            <a:r>
              <a:rPr lang="en-US" sz="2200" dirty="0" err="1">
                <a:latin typeface="Calibri" charset="0"/>
              </a:rPr>
              <a:t>cont</a:t>
            </a:r>
            <a:r>
              <a:rPr lang="en-US" sz="2200" dirty="0">
                <a:latin typeface="Calibri" charset="0"/>
              </a:rPr>
              <a:t>)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08919"/>
              </p:ext>
            </p:extLst>
          </p:nvPr>
        </p:nvGraphicFramePr>
        <p:xfrm>
          <a:off x="457200" y="3837939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00"/>
                <a:gridCol w="29845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Civil society</a:t>
                      </a:r>
                      <a:r>
                        <a:rPr lang="en-US" baseline="0" dirty="0" smtClean="0"/>
                        <a:t> is meaningfully engaged</a:t>
                      </a:r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Development Partner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Civil society is supported to engage in health sector policy and planning processes*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14/19</a:t>
                      </a:r>
                      <a:r>
                        <a:rPr lang="en-US" baseline="0" dirty="0" smtClean="0"/>
                        <a:t> countries said CS was involved at 4 key aspects of policy &amp; planning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DPs reported providing support to CS, but not necessarily in every country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64653"/>
              </p:ext>
            </p:extLst>
          </p:nvPr>
        </p:nvGraphicFramePr>
        <p:xfrm>
          <a:off x="457200" y="1336358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30099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Mutual accountability is being demonstrated</a:t>
                      </a:r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Development Partner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Mutual assessments</a:t>
                      </a:r>
                      <a:r>
                        <a:rPr lang="en-US" baseline="0" dirty="0" smtClean="0"/>
                        <a:t> of progress are held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13/19 countries have mutual assessments in 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69% of DPs participate in mutual assessments</a:t>
                      </a:r>
                      <a:r>
                        <a:rPr lang="en-US" baseline="0" dirty="0" smtClean="0"/>
                        <a:t> where they occurred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Some issues of interpretation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911334"/>
            <a:ext cx="803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 better measure of CSO engagement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Calibri" charset="0"/>
              </a:rPr>
              <a:t>2) Is </a:t>
            </a:r>
            <a:r>
              <a:rPr lang="en-US" sz="2200" dirty="0">
                <a:latin typeface="Calibri" charset="0"/>
              </a:rPr>
              <a:t>there more money for health and are funding sources becoming more predictable?</a:t>
            </a:r>
            <a:br>
              <a:rPr lang="en-US" sz="2200" dirty="0">
                <a:latin typeface="Calibri" charset="0"/>
              </a:rPr>
            </a:b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56933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Partner countries made less than expected progress on improving health budget allocations and disbursements (Rwanda, Burkina Faso &amp; El Salvador met target)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DPs made less than expected progress on multi-year commitments, and met the target on disbursing funds as committed.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36507"/>
              </p:ext>
            </p:extLst>
          </p:nvPr>
        </p:nvGraphicFramePr>
        <p:xfrm>
          <a:off x="457200" y="2389189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551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and predictability of funding</a:t>
                      </a:r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Proportion</a:t>
                      </a:r>
                      <a:r>
                        <a:rPr lang="en-US" baseline="0" dirty="0" smtClean="0"/>
                        <a:t> of the national budget allocated to health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Government allocations to health increased</a:t>
                      </a:r>
                      <a:r>
                        <a:rPr lang="en-US" baseline="0" dirty="0" smtClean="0"/>
                        <a:t> in 9/19 countries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3 countries allocated 15% or more to health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Aid</a:t>
                      </a:r>
                      <a:r>
                        <a:rPr lang="en-US" baseline="0" dirty="0" smtClean="0"/>
                        <a:t> is released according to agreed schedules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10/19 countries met the target to reduce the gap between allocation and disbursement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89714"/>
              </p:ext>
            </p:extLst>
          </p:nvPr>
        </p:nvGraphicFramePr>
        <p:xfrm>
          <a:off x="457200" y="4746625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675"/>
                <a:gridCol w="5495925"/>
              </a:tblGrid>
              <a:tr h="2990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Development Partner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Commitments are for</a:t>
                      </a:r>
                      <a:r>
                        <a:rPr lang="en-US" baseline="0" dirty="0" smtClean="0"/>
                        <a:t> 3 years or more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DPs</a:t>
                      </a:r>
                      <a:r>
                        <a:rPr lang="en-US" baseline="0" dirty="0" smtClean="0"/>
                        <a:t> provide 76% of health aid through multi-year commitments (90% target)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10/17 DPs met the target for multi-year commitments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Aid</a:t>
                      </a:r>
                      <a:r>
                        <a:rPr lang="en-US" baseline="0" dirty="0" smtClean="0"/>
                        <a:t> is released according to agreed schedules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Overall 103% (target achieved)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1412994"/>
            <a:ext cx="8784832" cy="409563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 charset="0"/>
              </a:rPr>
              <a:t>Limited Development Partner progress on increasing multi-year commitments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1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Calibri" charset="0"/>
              </a:rPr>
              <a:t>3) Are </a:t>
            </a:r>
            <a:r>
              <a:rPr lang="en-US" sz="2400" dirty="0">
                <a:latin typeface="Calibri" charset="0"/>
              </a:rPr>
              <a:t>country financial management and procurement systems becoming more robust and are development partners making better use of these systems?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88607"/>
              </p:ext>
            </p:extLst>
          </p:nvPr>
        </p:nvGraphicFramePr>
        <p:xfrm>
          <a:off x="596900" y="3370897"/>
          <a:ext cx="8229600" cy="226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/>
                <a:gridCol w="2768600"/>
                <a:gridCol w="3086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systems are used</a:t>
                      </a:r>
                      <a:r>
                        <a:rPr lang="en-US" baseline="0" dirty="0" smtClean="0"/>
                        <a:t> and strengthened</a:t>
                      </a:r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Development Partner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1627823">
                <a:tc>
                  <a:txBody>
                    <a:bodyPr/>
                    <a:lstStyle/>
                    <a:p>
                      <a:r>
                        <a:rPr lang="en-US" dirty="0" smtClean="0"/>
                        <a:t>Aid uses</a:t>
                      </a:r>
                      <a:r>
                        <a:rPr lang="en-US" baseline="0" dirty="0" smtClean="0"/>
                        <a:t> country procurement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Insufficient</a:t>
                      </a:r>
                      <a:r>
                        <a:rPr lang="en-US" baseline="0" dirty="0" smtClean="0"/>
                        <a:t> data to make firm statements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DP use</a:t>
                      </a:r>
                      <a:r>
                        <a:rPr lang="en-US" baseline="0" dirty="0" smtClean="0"/>
                        <a:t> of country procurement systems was low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Likely to be underestimate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Challenging to measure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0400" y="1031558"/>
            <a:ext cx="7886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13/19 partner country PFM systems are getting stronger.  Data on strength of procurement systems is weak.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DP use of country PFM systems where they are considered ‘strong enough’ is low (58% against an 80% target).  Some signs of progress in earlier countries.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 of use of procurement systems is challenging. DP use is low; likely to be an underestimate.</a:t>
            </a:r>
          </a:p>
        </p:txBody>
      </p:sp>
    </p:spTree>
    <p:extLst>
      <p:ext uri="{BB962C8B-B14F-4D97-AF65-F5344CB8AC3E}">
        <p14:creationId xmlns:p14="http://schemas.microsoft.com/office/powerpoint/2010/main" val="40294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94537"/>
              </p:ext>
            </p:extLst>
          </p:nvPr>
        </p:nvGraphicFramePr>
        <p:xfrm>
          <a:off x="596900" y="1364297"/>
          <a:ext cx="8229600" cy="356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/>
                <a:gridCol w="2768600"/>
                <a:gridCol w="3086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systems are used</a:t>
                      </a:r>
                      <a:r>
                        <a:rPr lang="en-US" baseline="0" dirty="0" smtClean="0"/>
                        <a:t> and strengthened</a:t>
                      </a:r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6A83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Development Partner</a:t>
                      </a:r>
                      <a:r>
                        <a:rPr lang="en-US" baseline="0" dirty="0" smtClean="0"/>
                        <a:t> progress</a:t>
                      </a:r>
                      <a:endParaRPr lang="en-US" dirty="0" smtClean="0"/>
                    </a:p>
                  </a:txBody>
                  <a:tcPr>
                    <a:solidFill>
                      <a:srgbClr val="6A83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Aid uses country</a:t>
                      </a:r>
                      <a:r>
                        <a:rPr lang="en-US" baseline="0" dirty="0" smtClean="0"/>
                        <a:t> public financial management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13/19 countries</a:t>
                      </a:r>
                      <a:r>
                        <a:rPr lang="en-US" baseline="0" dirty="0" smtClean="0"/>
                        <a:t> PFM systems improved and/or were ‘strong enough’ for DP use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10 countries PFM systems scored 3.5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Overall DP use of country</a:t>
                      </a:r>
                      <a:r>
                        <a:rPr lang="en-US" baseline="0" dirty="0" smtClean="0"/>
                        <a:t> PFM systems was 58% (in 10 countries where systems were ‘strong enough’).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5 DPs achieved the 80% target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of Parallel Project Implementation Units (PIUs) is</a:t>
                      </a:r>
                      <a:r>
                        <a:rPr lang="en-US" baseline="0" dirty="0" smtClean="0"/>
                        <a:t> reducing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No equivalent 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Number of PIUs fell from 64 to 39, but</a:t>
                      </a:r>
                      <a:r>
                        <a:rPr lang="en-US" baseline="0" dirty="0" smtClean="0"/>
                        <a:t> target not met.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 charset="0"/>
              </a:rPr>
              <a:t>Country systems (</a:t>
            </a:r>
            <a:r>
              <a:rPr lang="en-US" sz="2200" dirty="0" err="1" smtClean="0">
                <a:latin typeface="Calibri" charset="0"/>
              </a:rPr>
              <a:t>cont</a:t>
            </a:r>
            <a:r>
              <a:rPr lang="en-US" sz="2200" dirty="0" smtClean="0">
                <a:latin typeface="Calibri" charset="0"/>
              </a:rPr>
              <a:t>)</a:t>
            </a:r>
            <a:r>
              <a:rPr lang="en-US" sz="2200" dirty="0">
                <a:latin typeface="Calibri" charset="0"/>
              </a:rPr>
              <a:t/>
            </a:r>
            <a:br>
              <a:rPr lang="en-US" sz="2200" dirty="0">
                <a:latin typeface="Calibri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47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1494</Words>
  <Application>Microsoft Office PowerPoint</Application>
  <PresentationFormat>On-screen Show (4:3)</PresentationFormat>
  <Paragraphs>209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has changed in  5 years ?</vt:lpstr>
      <vt:lpstr>5 key questions</vt:lpstr>
      <vt:lpstr>1) Are countries leading the development of health sector plans and policy frameworks, and are development partners following this lead? </vt:lpstr>
      <vt:lpstr>PowerPoint Presentation</vt:lpstr>
      <vt:lpstr>Health sector plans and policy frameworks (cont)</vt:lpstr>
      <vt:lpstr>2) Is there more money for health and are funding sources becoming more predictable? </vt:lpstr>
      <vt:lpstr>Limited Development Partner progress on increasing multi-year commitments</vt:lpstr>
      <vt:lpstr>3) Are country financial management and procurement systems becoming more robust and are development partners making better use of these systems? </vt:lpstr>
      <vt:lpstr>Country systems (cont) </vt:lpstr>
      <vt:lpstr>PowerPoint Presentation</vt:lpstr>
      <vt:lpstr>PowerPoint Presentation</vt:lpstr>
      <vt:lpstr>Is health sector performance being jointly monitored and are health results improving? </vt:lpstr>
      <vt:lpstr>Have development partners made more progress in countries that have participated in IHP+ the longest?</vt:lpstr>
      <vt:lpstr>Progress in ‘first 5’ countries (eg Burundi)</vt:lpstr>
      <vt:lpstr>Headline conclusions</vt:lpstr>
      <vt:lpstr>Recommendations</vt:lpstr>
    </vt:vector>
  </TitlesOfParts>
  <Company>Responsible Action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Shorten</dc:creator>
  <cp:lastModifiedBy>Claire Kairys</cp:lastModifiedBy>
  <cp:revision>89</cp:revision>
  <cp:lastPrinted>2012-12-05T14:20:23Z</cp:lastPrinted>
  <dcterms:created xsi:type="dcterms:W3CDTF">2011-04-08T10:16:49Z</dcterms:created>
  <dcterms:modified xsi:type="dcterms:W3CDTF">2012-12-12T07:00:09Z</dcterms:modified>
</cp:coreProperties>
</file>